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notesMasterIdLst>
    <p:notesMasterId r:id="rId26"/>
  </p:notesMasterIdLst>
  <p:sldIdLst>
    <p:sldId id="256" r:id="rId2"/>
    <p:sldId id="257" r:id="rId3"/>
    <p:sldId id="258" r:id="rId4"/>
    <p:sldId id="266" r:id="rId5"/>
    <p:sldId id="263" r:id="rId6"/>
    <p:sldId id="264" r:id="rId7"/>
    <p:sldId id="278" r:id="rId8"/>
    <p:sldId id="279" r:id="rId9"/>
    <p:sldId id="261" r:id="rId10"/>
    <p:sldId id="260" r:id="rId11"/>
    <p:sldId id="281" r:id="rId12"/>
    <p:sldId id="265" r:id="rId13"/>
    <p:sldId id="267" r:id="rId14"/>
    <p:sldId id="277" r:id="rId15"/>
    <p:sldId id="282" r:id="rId16"/>
    <p:sldId id="283" r:id="rId17"/>
    <p:sldId id="284" r:id="rId18"/>
    <p:sldId id="285" r:id="rId19"/>
    <p:sldId id="286" r:id="rId20"/>
    <p:sldId id="287" r:id="rId21"/>
    <p:sldId id="288" r:id="rId22"/>
    <p:sldId id="289" r:id="rId23"/>
    <p:sldId id="290" r:id="rId24"/>
    <p:sldId id="291" r:id="rId2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3D6710-A42E-40F4-B4F7-C8C90CBF151F}" type="datetimeFigureOut">
              <a:rPr lang="tr-TR" smtClean="0"/>
              <a:pPr/>
              <a:t>08.03.2019</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AD915F-8E88-4F3A-8AB7-A233AC47BE3C}" type="slidenum">
              <a:rPr lang="tr-TR" smtClean="0"/>
              <a:pPr/>
              <a:t>‹#›</a:t>
            </a:fld>
            <a:endParaRPr lang="tr-TR"/>
          </a:p>
        </p:txBody>
      </p:sp>
    </p:spTree>
    <p:extLst>
      <p:ext uri="{BB962C8B-B14F-4D97-AF65-F5344CB8AC3E}">
        <p14:creationId xmlns:p14="http://schemas.microsoft.com/office/powerpoint/2010/main" val="1166518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0" name="9 Dik Üçgen"/>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Başlık"/>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grpSp>
        <p:nvGrpSpPr>
          <p:cNvPr id="2" name="1 Grup"/>
          <p:cNvGrpSpPr/>
          <p:nvPr/>
        </p:nvGrpSpPr>
        <p:grpSpPr>
          <a:xfrm>
            <a:off x="-3765" y="4953000"/>
            <a:ext cx="9147765" cy="1912088"/>
            <a:chOff x="-3765" y="4832896"/>
            <a:chExt cx="9147765" cy="2032192"/>
          </a:xfrm>
        </p:grpSpPr>
        <p:sp>
          <p:nvSpPr>
            <p:cNvPr id="7" name="6 Serbest Form"/>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Serbest Form"/>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Serbest Form"/>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Düz Bağlayıcı"/>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Veri Yer Tutucusu"/>
          <p:cNvSpPr>
            <a:spLocks noGrp="1"/>
          </p:cNvSpPr>
          <p:nvPr>
            <p:ph type="dt" sz="half" idx="10"/>
          </p:nvPr>
        </p:nvSpPr>
        <p:spPr/>
        <p:txBody>
          <a:bodyPr/>
          <a:lstStyle>
            <a:lvl1pPr>
              <a:defRPr>
                <a:solidFill>
                  <a:srgbClr val="FFFFFF"/>
                </a:solidFill>
              </a:defRPr>
            </a:lvl1pPr>
            <a:extLst/>
          </a:lstStyle>
          <a:p>
            <a:fld id="{FB998D25-2BDF-4251-857E-600E2A0413B1}" type="datetimeFigureOut">
              <a:rPr lang="tr-TR" smtClean="0"/>
              <a:pPr/>
              <a:t>08.03.2019</a:t>
            </a:fld>
            <a:endParaRPr lang="tr-TR"/>
          </a:p>
        </p:txBody>
      </p:sp>
      <p:sp>
        <p:nvSpPr>
          <p:cNvPr id="19" name="18 Altbilgi Yer Tutucusu"/>
          <p:cNvSpPr>
            <a:spLocks noGrp="1"/>
          </p:cNvSpPr>
          <p:nvPr>
            <p:ph type="ftr" sz="quarter" idx="11"/>
          </p:nvPr>
        </p:nvSpPr>
        <p:spPr/>
        <p:txBody>
          <a:bodyPr/>
          <a:lstStyle>
            <a:lvl1pPr>
              <a:defRPr>
                <a:solidFill>
                  <a:schemeClr val="accent1">
                    <a:tint val="20000"/>
                  </a:schemeClr>
                </a:solidFill>
              </a:defRPr>
            </a:lvl1pPr>
            <a:extLst/>
          </a:lstStyle>
          <a:p>
            <a:endParaRPr lang="tr-TR"/>
          </a:p>
        </p:txBody>
      </p:sp>
      <p:sp>
        <p:nvSpPr>
          <p:cNvPr id="27" name="26 Slayt Numarası Yer Tutucusu"/>
          <p:cNvSpPr>
            <a:spLocks noGrp="1"/>
          </p:cNvSpPr>
          <p:nvPr>
            <p:ph type="sldNum" sz="quarter" idx="12"/>
          </p:nvPr>
        </p:nvSpPr>
        <p:spPr/>
        <p:txBody>
          <a:bodyPr/>
          <a:lstStyle>
            <a:lvl1pPr>
              <a:defRPr>
                <a:solidFill>
                  <a:srgbClr val="FFFFFF"/>
                </a:solidFill>
              </a:defRPr>
            </a:lvl1pPr>
            <a:extLst/>
          </a:lstStyle>
          <a:p>
            <a:fld id="{04E1D1A9-ED4E-4611-B954-41AE3429EA2C}"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1481329"/>
            <a:ext cx="8229600" cy="4386071"/>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FB998D25-2BDF-4251-857E-600E2A0413B1}" type="datetimeFigureOut">
              <a:rPr lang="tr-TR" smtClean="0"/>
              <a:pPr/>
              <a:t>08.03.2019</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04E1D1A9-ED4E-4611-B954-41AE3429EA2C}"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44013" y="274640"/>
            <a:ext cx="1777470" cy="5592761"/>
          </a:xfrm>
        </p:spPr>
        <p:txBody>
          <a:bodyPr vert="eaVert"/>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41"/>
            <a:ext cx="6324600" cy="5592760"/>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FB998D25-2BDF-4251-857E-600E2A0413B1}" type="datetimeFigureOut">
              <a:rPr lang="tr-TR" smtClean="0"/>
              <a:pPr/>
              <a:t>08.03.2019</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04E1D1A9-ED4E-4611-B954-41AE3429EA2C}"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FB998D25-2BDF-4251-857E-600E2A0413B1}" type="datetimeFigureOut">
              <a:rPr lang="tr-TR" smtClean="0"/>
              <a:pPr/>
              <a:t>08.03.2019</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04E1D1A9-ED4E-4611-B954-41AE3429EA2C}" type="slidenum">
              <a:rPr lang="tr-TR" smtClean="0"/>
              <a:pPr/>
              <a:t>‹#›</a:t>
            </a:fld>
            <a:endParaRPr lang="tr-TR"/>
          </a:p>
        </p:txBody>
      </p:sp>
      <p:sp>
        <p:nvSpPr>
          <p:cNvPr id="7" name="6 Başlık"/>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extLst/>
          </a:lstStyle>
          <a:p>
            <a:fld id="{FB998D25-2BDF-4251-857E-600E2A0413B1}" type="datetimeFigureOut">
              <a:rPr lang="tr-TR" smtClean="0"/>
              <a:pPr/>
              <a:t>08.03.2019</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04E1D1A9-ED4E-4611-B954-41AE3429EA2C}" type="slidenum">
              <a:rPr lang="tr-TR" smtClean="0"/>
              <a:pPr/>
              <a:t>‹#›</a:t>
            </a:fld>
            <a:endParaRPr lang="tr-TR"/>
          </a:p>
        </p:txBody>
      </p:sp>
      <p:sp>
        <p:nvSpPr>
          <p:cNvPr id="7" name="6 Köşeli Çift Ayraç"/>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Köşeli Çift Ayraç"/>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FB998D25-2BDF-4251-857E-600E2A0413B1}" type="datetimeFigureOut">
              <a:rPr lang="tr-TR" smtClean="0"/>
              <a:pPr/>
              <a:t>08.03.2019</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04E1D1A9-ED4E-4611-B954-41AE3429EA2C}" type="slidenum">
              <a:rPr lang="tr-TR" smtClean="0"/>
              <a:pPr/>
              <a:t>‹#›</a:t>
            </a:fld>
            <a:endParaRPr lang="tr-TR"/>
          </a:p>
        </p:txBody>
      </p:sp>
      <p:sp>
        <p:nvSpPr>
          <p:cNvPr id="8" name="7 Başlık"/>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8229600" cy="1143000"/>
          </a:xfrm>
        </p:spPr>
        <p:txBody>
          <a:bodyPr anchor="ctr"/>
          <a:lstStyle>
            <a:lvl1pPr>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fld id="{FB998D25-2BDF-4251-857E-600E2A0413B1}" type="datetimeFigureOut">
              <a:rPr lang="tr-TR" smtClean="0"/>
              <a:pPr/>
              <a:t>08.03.2019</a:t>
            </a:fld>
            <a:endParaRPr lang="tr-TR"/>
          </a:p>
        </p:txBody>
      </p:sp>
      <p:sp>
        <p:nvSpPr>
          <p:cNvPr id="8" name="7 Altbilgi Yer Tutucusu"/>
          <p:cNvSpPr>
            <a:spLocks noGrp="1"/>
          </p:cNvSpPr>
          <p:nvPr>
            <p:ph type="ftr" sz="quarter" idx="11"/>
          </p:nvPr>
        </p:nvSpPr>
        <p:spPr/>
        <p:txBody>
          <a:bodyPr/>
          <a:lstStyle>
            <a:extLst/>
          </a:lstStyle>
          <a:p>
            <a:endParaRPr lang="tr-TR"/>
          </a:p>
        </p:txBody>
      </p:sp>
      <p:sp>
        <p:nvSpPr>
          <p:cNvPr id="9" name="8 Slayt Numarası Yer Tutucusu"/>
          <p:cNvSpPr>
            <a:spLocks noGrp="1"/>
          </p:cNvSpPr>
          <p:nvPr>
            <p:ph type="sldNum" sz="quarter" idx="12"/>
          </p:nvPr>
        </p:nvSpPr>
        <p:spPr/>
        <p:txBody>
          <a:bodyPr/>
          <a:lstStyle>
            <a:extLst/>
          </a:lstStyle>
          <a:p>
            <a:fld id="{04E1D1A9-ED4E-4611-B954-41AE3429EA2C}"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extLst/>
          </a:lstStyle>
          <a:p>
            <a:fld id="{FB998D25-2BDF-4251-857E-600E2A0413B1}" type="datetimeFigureOut">
              <a:rPr lang="tr-TR" smtClean="0"/>
              <a:pPr/>
              <a:t>08.03.2019</a:t>
            </a:fld>
            <a:endParaRPr lang="tr-TR"/>
          </a:p>
        </p:txBody>
      </p:sp>
      <p:sp>
        <p:nvSpPr>
          <p:cNvPr id="4" name="3 Altbilgi Yer Tutucusu"/>
          <p:cNvSpPr>
            <a:spLocks noGrp="1"/>
          </p:cNvSpPr>
          <p:nvPr>
            <p:ph type="ftr" sz="quarter" idx="11"/>
          </p:nvPr>
        </p:nvSpPr>
        <p:spPr/>
        <p:txBody>
          <a:bodyPr/>
          <a:lstStyle>
            <a:extLst/>
          </a:lstStyle>
          <a:p>
            <a:endParaRPr lang="tr-TR"/>
          </a:p>
        </p:txBody>
      </p:sp>
      <p:sp>
        <p:nvSpPr>
          <p:cNvPr id="5" name="4 Slayt Numarası Yer Tutucusu"/>
          <p:cNvSpPr>
            <a:spLocks noGrp="1"/>
          </p:cNvSpPr>
          <p:nvPr>
            <p:ph type="sldNum" sz="quarter" idx="12"/>
          </p:nvPr>
        </p:nvSpPr>
        <p:spPr/>
        <p:txBody>
          <a:bodyPr/>
          <a:lstStyle>
            <a:extLst/>
          </a:lstStyle>
          <a:p>
            <a:fld id="{04E1D1A9-ED4E-4611-B954-41AE3429EA2C}" type="slidenum">
              <a:rPr lang="tr-TR" smtClean="0"/>
              <a:pPr/>
              <a:t>‹#›</a:t>
            </a:fld>
            <a:endParaRPr lang="tr-TR"/>
          </a:p>
        </p:txBody>
      </p:sp>
      <p:sp>
        <p:nvSpPr>
          <p:cNvPr id="6" name="5 Başlık"/>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extLst/>
          </a:lstStyle>
          <a:p>
            <a:fld id="{FB998D25-2BDF-4251-857E-600E2A0413B1}" type="datetimeFigureOut">
              <a:rPr lang="tr-TR" smtClean="0"/>
              <a:pPr/>
              <a:t>08.03.2019</a:t>
            </a:fld>
            <a:endParaRPr lang="tr-TR"/>
          </a:p>
        </p:txBody>
      </p:sp>
      <p:sp>
        <p:nvSpPr>
          <p:cNvPr id="3" name="2 Altbilgi Yer Tutucusu"/>
          <p:cNvSpPr>
            <a:spLocks noGrp="1"/>
          </p:cNvSpPr>
          <p:nvPr>
            <p:ph type="ftr" sz="quarter" idx="11"/>
          </p:nvPr>
        </p:nvSpPr>
        <p:spPr/>
        <p:txBody>
          <a:bodyPr/>
          <a:lstStyle>
            <a:extLst/>
          </a:lstStyle>
          <a:p>
            <a:endParaRPr lang="tr-TR"/>
          </a:p>
        </p:txBody>
      </p:sp>
      <p:sp>
        <p:nvSpPr>
          <p:cNvPr id="4" name="3 Slayt Numarası Yer Tutucusu"/>
          <p:cNvSpPr>
            <a:spLocks noGrp="1"/>
          </p:cNvSpPr>
          <p:nvPr>
            <p:ph type="sldNum" sz="quarter" idx="12"/>
          </p:nvPr>
        </p:nvSpPr>
        <p:spPr/>
        <p:txBody>
          <a:bodyPr/>
          <a:lstStyle>
            <a:extLst/>
          </a:lstStyle>
          <a:p>
            <a:fld id="{04E1D1A9-ED4E-4611-B954-41AE3429EA2C}"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6727032" y="6407944"/>
            <a:ext cx="1920240" cy="365760"/>
          </a:xfrm>
        </p:spPr>
        <p:txBody>
          <a:bodyPr/>
          <a:lstStyle>
            <a:extLst/>
          </a:lstStyle>
          <a:p>
            <a:fld id="{FB998D25-2BDF-4251-857E-600E2A0413B1}" type="datetimeFigureOut">
              <a:rPr lang="tr-TR" smtClean="0"/>
              <a:pPr/>
              <a:t>08.03.2019</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04E1D1A9-ED4E-4611-B954-41AE3429EA2C}"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4" name="3 Metin Yer Tutucusu"/>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
        <p:nvSpPr>
          <p:cNvPr id="3" name="2 Resim Yer Tutucusu"/>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tr-TR" smtClean="0"/>
              <a:t>Resim eklemek için simgeyi tıklatın</a:t>
            </a:r>
            <a:endParaRPr kumimoji="0" lang="en-US" dirty="0"/>
          </a:p>
        </p:txBody>
      </p:sp>
      <p:sp>
        <p:nvSpPr>
          <p:cNvPr id="5" name="4 Veri Yer Tutucusu"/>
          <p:cNvSpPr>
            <a:spLocks noGrp="1"/>
          </p:cNvSpPr>
          <p:nvPr>
            <p:ph type="dt" sz="half" idx="10"/>
          </p:nvPr>
        </p:nvSpPr>
        <p:spPr/>
        <p:txBody>
          <a:bodyPr/>
          <a:lstStyle>
            <a:lvl1pPr>
              <a:defRPr>
                <a:solidFill>
                  <a:schemeClr val="tx1"/>
                </a:solidFill>
              </a:defRPr>
            </a:lvl1pPr>
            <a:extLst/>
          </a:lstStyle>
          <a:p>
            <a:fld id="{FB998D25-2BDF-4251-857E-600E2A0413B1}" type="datetimeFigureOut">
              <a:rPr lang="tr-TR" smtClean="0"/>
              <a:pPr/>
              <a:t>08.03.2019</a:t>
            </a:fld>
            <a:endParaRPr lang="tr-TR"/>
          </a:p>
        </p:txBody>
      </p:sp>
      <p:sp>
        <p:nvSpPr>
          <p:cNvPr id="6" name="5 Altbilgi Yer Tutucusu"/>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tr-TR"/>
          </a:p>
        </p:txBody>
      </p:sp>
      <p:sp>
        <p:nvSpPr>
          <p:cNvPr id="7" name="6 Slayt Numarası Yer Tutucusu"/>
          <p:cNvSpPr>
            <a:spLocks noGrp="1"/>
          </p:cNvSpPr>
          <p:nvPr>
            <p:ph type="sldNum" sz="quarter" idx="12"/>
          </p:nvPr>
        </p:nvSpPr>
        <p:spPr/>
        <p:txBody>
          <a:bodyPr/>
          <a:lstStyle>
            <a:lvl1pPr>
              <a:defRPr>
                <a:solidFill>
                  <a:schemeClr val="tx1"/>
                </a:solidFill>
              </a:defRPr>
            </a:lvl1pPr>
            <a:extLst/>
          </a:lstStyle>
          <a:p>
            <a:fld id="{04E1D1A9-ED4E-4611-B954-41AE3429EA2C}" type="slidenum">
              <a:rPr lang="tr-TR" smtClean="0"/>
              <a:pPr/>
              <a:t>‹#›</a:t>
            </a:fld>
            <a:endParaRPr lang="tr-TR"/>
          </a:p>
        </p:txBody>
      </p:sp>
      <p:sp>
        <p:nvSpPr>
          <p:cNvPr id="2" name="1 Başlık"/>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tr-TR" smtClean="0"/>
              <a:t>Asıl başlık stili için tıklatın</a:t>
            </a:r>
            <a:endParaRPr kumimoji="0" lang="en-US"/>
          </a:p>
        </p:txBody>
      </p:sp>
      <p:sp>
        <p:nvSpPr>
          <p:cNvPr id="8" name="7 Serbest Form"/>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Serbest Form"/>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Dik Üçgen"/>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Düz Bağlayıcı"/>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Köşeli Çift Ayraç"/>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Köşeli Çift Ayraç"/>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3" name="12 Serbest Form"/>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Serbest Form"/>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Dik Üçgen"/>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Düz Bağlayıcı"/>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Başlık Yer Tutucusu"/>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B998D25-2BDF-4251-857E-600E2A0413B1}" type="datetimeFigureOut">
              <a:rPr lang="tr-TR" smtClean="0"/>
              <a:pPr/>
              <a:t>08.03.2019</a:t>
            </a:fld>
            <a:endParaRPr lang="tr-TR"/>
          </a:p>
        </p:txBody>
      </p:sp>
      <p:sp>
        <p:nvSpPr>
          <p:cNvPr id="22" name="21 Altbilgi Yer Tutucusu"/>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tr-TR"/>
          </a:p>
        </p:txBody>
      </p:sp>
      <p:sp>
        <p:nvSpPr>
          <p:cNvPr id="18" name="17 Slayt Numarası Yer Tutucusu"/>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4E1D1A9-ED4E-4611-B954-41AE3429EA2C}"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ozan@asyaglobal.com.tr"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server\Eski ER Gümrük Evrak\Asya Global Ortak Klasör\Asya Global Genel Dosya\Asya Global Web\Asya Global 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188640"/>
            <a:ext cx="2621101" cy="2120658"/>
          </a:xfrm>
          <a:prstGeom prst="rect">
            <a:avLst/>
          </a:prstGeom>
          <a:noFill/>
          <a:extLst>
            <a:ext uri="{909E8E84-426E-40DD-AFC4-6F175D3DCCD1}">
              <a14:hiddenFill xmlns:a14="http://schemas.microsoft.com/office/drawing/2010/main">
                <a:solidFill>
                  <a:srgbClr val="FFFFFF"/>
                </a:solidFill>
              </a14:hiddenFill>
            </a:ext>
          </a:extLst>
        </p:spPr>
      </p:pic>
      <p:sp>
        <p:nvSpPr>
          <p:cNvPr id="4" name="Başlık 3"/>
          <p:cNvSpPr>
            <a:spLocks noGrp="1"/>
          </p:cNvSpPr>
          <p:nvPr>
            <p:ph type="ctrTitle"/>
          </p:nvPr>
        </p:nvSpPr>
        <p:spPr>
          <a:xfrm>
            <a:off x="683568" y="476672"/>
            <a:ext cx="7772400" cy="4032448"/>
          </a:xfrm>
        </p:spPr>
        <p:txBody>
          <a:bodyPr>
            <a:normAutofit/>
          </a:bodyPr>
          <a:lstStyle/>
          <a:p>
            <a:pPr algn="ctr"/>
            <a:r>
              <a:rPr lang="tr-TR" dirty="0" smtClean="0">
                <a:solidFill>
                  <a:srgbClr val="FF0000"/>
                </a:solidFill>
              </a:rPr>
              <a:t>İHRACAT İŞLEMLERİ </a:t>
            </a:r>
            <a:br>
              <a:rPr lang="tr-TR" dirty="0" smtClean="0">
                <a:solidFill>
                  <a:srgbClr val="FF0000"/>
                </a:solidFill>
              </a:rPr>
            </a:br>
            <a:r>
              <a:rPr lang="tr-TR" dirty="0" smtClean="0">
                <a:solidFill>
                  <a:srgbClr val="FF0000"/>
                </a:solidFill>
              </a:rPr>
              <a:t>TESLİM ŞEKİLLERİ </a:t>
            </a:r>
            <a:br>
              <a:rPr lang="tr-TR" dirty="0" smtClean="0">
                <a:solidFill>
                  <a:srgbClr val="FF0000"/>
                </a:solidFill>
              </a:rPr>
            </a:br>
            <a:r>
              <a:rPr lang="tr-TR" dirty="0" smtClean="0">
                <a:solidFill>
                  <a:srgbClr val="FF0000"/>
                </a:solidFill>
              </a:rPr>
              <a:t>ÖDEME ŞEKİLLERİ </a:t>
            </a:r>
            <a:endParaRPr lang="tr-T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effectLst>
            <a:glow rad="228600">
              <a:schemeClr val="accent1">
                <a:satMod val="175000"/>
                <a:alpha val="40000"/>
              </a:schemeClr>
            </a:glow>
          </a:effectLst>
        </p:spPr>
        <p:txBody>
          <a:bodyPr anchor="ctr">
            <a:normAutofit lnSpcReduction="10000"/>
          </a:bodyPr>
          <a:lstStyle/>
          <a:p>
            <a:pPr marL="274320" indent="-274320" algn="just">
              <a:buFont typeface="Wingdings 2"/>
              <a:buChar char=""/>
              <a:defRPr/>
            </a:pPr>
            <a:r>
              <a:rPr lang="tr-TR" sz="2800" dirty="0" smtClean="0">
                <a:latin typeface="Calibri" pitchFamily="34" charset="0"/>
              </a:rPr>
              <a:t>Malın mülkiyetinin satıcıdan alıcıya geçtiği kesin nokta neresi?</a:t>
            </a:r>
          </a:p>
          <a:p>
            <a:pPr marL="274320" indent="-274320" algn="just">
              <a:buFont typeface="Wingdings 2"/>
              <a:buChar char=""/>
              <a:defRPr/>
            </a:pPr>
            <a:r>
              <a:rPr lang="tr-TR" sz="2800" dirty="0" smtClean="0">
                <a:latin typeface="Calibri" pitchFamily="34" charset="0"/>
              </a:rPr>
              <a:t>Taşımayı kim organize edecek?</a:t>
            </a:r>
          </a:p>
          <a:p>
            <a:pPr marL="274320" indent="-274320" algn="just">
              <a:buFont typeface="Wingdings 2"/>
              <a:buChar char=""/>
              <a:defRPr/>
            </a:pPr>
            <a:r>
              <a:rPr lang="tr-TR" sz="2800" dirty="0" smtClean="0">
                <a:latin typeface="Calibri" pitchFamily="34" charset="0"/>
              </a:rPr>
              <a:t>Taşıma ücreti (Navlun) kime ait olacak?</a:t>
            </a:r>
          </a:p>
          <a:p>
            <a:pPr marL="274320" indent="-274320" algn="just">
              <a:buFont typeface="Wingdings 2"/>
              <a:buChar char=""/>
              <a:defRPr/>
            </a:pPr>
            <a:r>
              <a:rPr lang="tr-TR" sz="2800" dirty="0" smtClean="0">
                <a:latin typeface="Calibri" pitchFamily="34" charset="0"/>
              </a:rPr>
              <a:t>Malları ihraç ve ithal gümrüğünden kim geçirecek?</a:t>
            </a:r>
          </a:p>
          <a:p>
            <a:pPr marL="274320" indent="-274320" algn="just">
              <a:buFont typeface="Wingdings 2"/>
              <a:buChar char=""/>
              <a:defRPr/>
            </a:pPr>
            <a:r>
              <a:rPr lang="tr-TR" sz="2800" dirty="0" smtClean="0">
                <a:latin typeface="Calibri" pitchFamily="34" charset="0"/>
              </a:rPr>
              <a:t>Malların yükleme ve boşaltma masraflarını kim karşılayacak?</a:t>
            </a:r>
          </a:p>
          <a:p>
            <a:pPr marL="274320" indent="-274320" algn="just">
              <a:buFont typeface="Wingdings 2"/>
              <a:buChar char=""/>
              <a:defRPr/>
            </a:pPr>
            <a:r>
              <a:rPr lang="tr-TR" sz="2800" dirty="0" smtClean="0">
                <a:latin typeface="Calibri" pitchFamily="34" charset="0"/>
              </a:rPr>
              <a:t>Mallara yönelik zarar ve kayıplar nasıl bölüşülecek?</a:t>
            </a:r>
          </a:p>
          <a:p>
            <a:pPr marL="274320" indent="-274320" algn="just">
              <a:buFont typeface="Wingdings 2"/>
              <a:buChar char=""/>
              <a:defRPr/>
            </a:pPr>
            <a:r>
              <a:rPr lang="tr-TR" sz="2800" dirty="0" smtClean="0">
                <a:latin typeface="Calibri" pitchFamily="34" charset="0"/>
              </a:rPr>
              <a:t>Bu rizikolara karşı sigorta yaptırmakla kim yükümlü olacak</a:t>
            </a:r>
            <a:r>
              <a:rPr lang="tr-TR" sz="2800" dirty="0">
                <a:latin typeface="Calibri" pitchFamily="34" charset="0"/>
              </a:rPr>
              <a:t>?</a:t>
            </a:r>
            <a:endParaRPr lang="tr-TR" sz="2800" dirty="0" smtClean="0">
              <a:latin typeface="Calibri" pitchFamily="34" charset="0"/>
            </a:endParaRPr>
          </a:p>
        </p:txBody>
      </p:sp>
      <p:sp>
        <p:nvSpPr>
          <p:cNvPr id="2" name="1 Başlık"/>
          <p:cNvSpPr>
            <a:spLocks noGrp="1"/>
          </p:cNvSpPr>
          <p:nvPr>
            <p:ph type="title"/>
          </p:nvPr>
        </p:nvSpPr>
        <p:spPr>
          <a:ln>
            <a:solidFill>
              <a:schemeClr val="accent2">
                <a:lumMod val="75000"/>
              </a:schemeClr>
            </a:solidFill>
          </a:ln>
        </p:spPr>
        <p:style>
          <a:lnRef idx="0">
            <a:schemeClr val="accent1"/>
          </a:lnRef>
          <a:fillRef idx="3">
            <a:schemeClr val="accent1"/>
          </a:fillRef>
          <a:effectRef idx="3">
            <a:schemeClr val="accent1"/>
          </a:effectRef>
          <a:fontRef idx="minor">
            <a:schemeClr val="lt1"/>
          </a:fontRef>
        </p:style>
        <p:txBody>
          <a:bodyPr>
            <a:normAutofit/>
            <a:scene3d>
              <a:camera prst="orthographicFront"/>
              <a:lightRig rig="soft" dir="t"/>
            </a:scene3d>
            <a:sp3d prstMaterial="softEdge">
              <a:bevelT w="25400" h="25400"/>
            </a:sp3d>
          </a:bodyPr>
          <a:lstStyle/>
          <a:p>
            <a:pPr algn="ctr"/>
            <a:r>
              <a:rPr lang="tr-TR" sz="2800" dirty="0" smtClean="0"/>
              <a:t>INCOTERMS HANGİ SORULARA CEVAP VERİR? </a:t>
            </a:r>
            <a:endParaRPr lang="tr-TR" sz="2800" dirty="0">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a:effectLst>
            <a:glow rad="228600">
              <a:schemeClr val="accent1">
                <a:satMod val="175000"/>
                <a:alpha val="40000"/>
              </a:schemeClr>
            </a:glow>
          </a:effectLst>
        </p:spPr>
        <p:txBody>
          <a:bodyPr anchor="ctr">
            <a:normAutofit fontScale="77500" lnSpcReduction="20000"/>
          </a:bodyPr>
          <a:lstStyle/>
          <a:p>
            <a:pPr algn="just">
              <a:spcBef>
                <a:spcPts val="575"/>
              </a:spcBef>
              <a:buFont typeface="Wingdings" pitchFamily="2" charset="2"/>
              <a:buChar char="Ø"/>
              <a:defRPr/>
            </a:pPr>
            <a:r>
              <a:rPr lang="tr-TR" sz="1800" dirty="0">
                <a:latin typeface="Calibri" pitchFamily="34" charset="0"/>
              </a:rPr>
              <a:t>İhracatçı için en avantajlı, en risksiz taşıma şeklidir. İhracatçı tarafından en çok tercih edilen teslim şeklidir.</a:t>
            </a:r>
          </a:p>
          <a:p>
            <a:pPr algn="just">
              <a:spcBef>
                <a:spcPts val="575"/>
              </a:spcBef>
              <a:buFont typeface="Wingdings" pitchFamily="2" charset="2"/>
              <a:buChar char="Ø"/>
              <a:defRPr/>
            </a:pPr>
            <a:endParaRPr lang="tr-TR" sz="1800" b="1" dirty="0">
              <a:latin typeface="Calibri" pitchFamily="34" charset="0"/>
            </a:endParaRPr>
          </a:p>
          <a:p>
            <a:pPr algn="just">
              <a:spcBef>
                <a:spcPts val="575"/>
              </a:spcBef>
              <a:buFont typeface="Wingdings" pitchFamily="2" charset="2"/>
              <a:buChar char="Ø"/>
              <a:defRPr/>
            </a:pPr>
            <a:r>
              <a:rPr lang="tr-TR" sz="1800" b="1" dirty="0">
                <a:latin typeface="Calibri" pitchFamily="34" charset="0"/>
              </a:rPr>
              <a:t>EXW</a:t>
            </a:r>
            <a:r>
              <a:rPr lang="tr-TR" sz="1800" dirty="0">
                <a:latin typeface="Calibri" pitchFamily="34" charset="0"/>
              </a:rPr>
              <a:t>, satıcı açısından asgari yükümlülüğü temsil eder.</a:t>
            </a:r>
          </a:p>
          <a:p>
            <a:pPr marL="109728" indent="0" algn="just">
              <a:spcBef>
                <a:spcPts val="575"/>
              </a:spcBef>
              <a:buNone/>
              <a:defRPr/>
            </a:pPr>
            <a:r>
              <a:rPr lang="tr-TR" sz="1800" dirty="0">
                <a:latin typeface="Calibri" pitchFamily="34" charset="0"/>
              </a:rPr>
              <a:t> </a:t>
            </a:r>
            <a:endParaRPr lang="tr-TR" sz="1800" b="1" dirty="0">
              <a:latin typeface="Calibri" pitchFamily="34" charset="0"/>
            </a:endParaRPr>
          </a:p>
          <a:p>
            <a:pPr algn="just">
              <a:buFont typeface="Wingdings" pitchFamily="2" charset="2"/>
              <a:buChar char="Ø"/>
              <a:defRPr/>
            </a:pPr>
            <a:r>
              <a:rPr lang="tr-TR" sz="1800" b="1" dirty="0">
                <a:latin typeface="Calibri" pitchFamily="34" charset="0"/>
              </a:rPr>
              <a:t>Kullanıldığı Taşımacılık Türü: </a:t>
            </a:r>
            <a:r>
              <a:rPr lang="tr-TR" sz="1800" dirty="0">
                <a:latin typeface="Calibri" pitchFamily="34" charset="0"/>
              </a:rPr>
              <a:t>Karayolu, Havayolu, Demiryolu, Çok Araçlı (</a:t>
            </a:r>
            <a:r>
              <a:rPr lang="tr-TR" sz="1800" dirty="0" err="1" smtClean="0">
                <a:latin typeface="Calibri" pitchFamily="34" charset="0"/>
              </a:rPr>
              <a:t>Multimodal</a:t>
            </a:r>
            <a:r>
              <a:rPr lang="tr-TR" sz="1800" dirty="0">
                <a:latin typeface="Calibri" pitchFamily="34" charset="0"/>
              </a:rPr>
              <a:t>) Taşımacılık</a:t>
            </a:r>
          </a:p>
          <a:p>
            <a:pPr algn="just">
              <a:buFont typeface="Wingdings" pitchFamily="2" charset="2"/>
              <a:buChar char="Ø"/>
              <a:defRPr/>
            </a:pPr>
            <a:endParaRPr lang="tr-TR" sz="1800" b="1" dirty="0">
              <a:latin typeface="Calibri" pitchFamily="34" charset="0"/>
            </a:endParaRPr>
          </a:p>
          <a:p>
            <a:pPr algn="just">
              <a:buFont typeface="Wingdings" pitchFamily="2" charset="2"/>
              <a:buChar char="Ø"/>
              <a:defRPr/>
            </a:pPr>
            <a:r>
              <a:rPr lang="tr-TR" sz="1800" b="1" dirty="0">
                <a:latin typeface="Calibri" pitchFamily="34" charset="0"/>
              </a:rPr>
              <a:t>Teslim şeklinin özellikleri: </a:t>
            </a:r>
            <a:r>
              <a:rPr lang="tr-TR" sz="1800" dirty="0">
                <a:latin typeface="Calibri" pitchFamily="34" charset="0"/>
              </a:rPr>
              <a:t>İhracatçı, malları işletmesinde </a:t>
            </a:r>
            <a:r>
              <a:rPr lang="tr-TR" sz="1800" i="1" dirty="0">
                <a:latin typeface="Calibri" pitchFamily="34" charset="0"/>
              </a:rPr>
              <a:t>daha önce belirlenen tarihte </a:t>
            </a:r>
            <a:r>
              <a:rPr lang="tr-TR" sz="1800" dirty="0">
                <a:latin typeface="Calibri" pitchFamily="34" charset="0"/>
              </a:rPr>
              <a:t>ithalatçının emrine hazır tutarak ithalatçıya bildirir. Alıcı malları işletmeden teslim alarak ihracı için gerekli belgeleri hazırlar gümrük işlemlerini tamamlayarak malları kendi ülkesine ithal eder.</a:t>
            </a:r>
          </a:p>
          <a:p>
            <a:pPr marL="109728" indent="0" algn="just">
              <a:buNone/>
              <a:defRPr/>
            </a:pPr>
            <a:endParaRPr lang="tr-TR" sz="1800" dirty="0">
              <a:latin typeface="Calibri" pitchFamily="34" charset="0"/>
            </a:endParaRPr>
          </a:p>
          <a:p>
            <a:pPr algn="just">
              <a:buFont typeface="Wingdings" pitchFamily="2" charset="2"/>
              <a:buChar char="Ø"/>
              <a:defRPr/>
            </a:pPr>
            <a:r>
              <a:rPr lang="tr-TR" sz="1800" dirty="0">
                <a:latin typeface="Calibri" pitchFamily="34" charset="0"/>
              </a:rPr>
              <a:t>Malların işletmede teslim edilmesinden itibaren malla ilgili bütün masraf ve risk alıcı tarafından karşılanır.</a:t>
            </a:r>
          </a:p>
        </p:txBody>
      </p:sp>
      <p:sp>
        <p:nvSpPr>
          <p:cNvPr id="2" name="1 Başlık"/>
          <p:cNvSpPr>
            <a:spLocks noGrp="1"/>
          </p:cNvSpPr>
          <p:nvPr>
            <p:ph type="title"/>
          </p:nvPr>
        </p:nvSpPr>
        <p:spPr>
          <a:ln>
            <a:solidFill>
              <a:schemeClr val="accent2">
                <a:lumMod val="75000"/>
              </a:schemeClr>
            </a:solidFill>
          </a:ln>
        </p:spPr>
        <p:style>
          <a:lnRef idx="0">
            <a:schemeClr val="accent1"/>
          </a:lnRef>
          <a:fillRef idx="3">
            <a:schemeClr val="accent1"/>
          </a:fillRef>
          <a:effectRef idx="3">
            <a:schemeClr val="accent1"/>
          </a:effectRef>
          <a:fontRef idx="minor">
            <a:schemeClr val="lt1"/>
          </a:fontRef>
        </p:style>
        <p:txBody>
          <a:bodyPr>
            <a:noAutofit/>
            <a:scene3d>
              <a:camera prst="orthographicFront"/>
              <a:lightRig rig="soft" dir="t"/>
            </a:scene3d>
            <a:sp3d prstMaterial="softEdge">
              <a:bevelT w="25400" h="25400"/>
            </a:sp3d>
          </a:bodyPr>
          <a:lstStyle/>
          <a:p>
            <a:pPr algn="ctr"/>
            <a:r>
              <a:rPr lang="tr-TR" sz="4000" dirty="0">
                <a:effectLst/>
                <a:latin typeface="Calibri" pitchFamily="34" charset="0"/>
              </a:rPr>
              <a:t>EX WORKS  (EXW) </a:t>
            </a:r>
            <a:br>
              <a:rPr lang="tr-TR" sz="4000" dirty="0">
                <a:effectLst/>
                <a:latin typeface="Calibri" pitchFamily="34" charset="0"/>
              </a:rPr>
            </a:br>
            <a:r>
              <a:rPr lang="tr-TR" sz="4000" dirty="0">
                <a:effectLst/>
                <a:latin typeface="Calibri" pitchFamily="34" charset="0"/>
              </a:rPr>
              <a:t>(İşyerinde Teslim)</a:t>
            </a:r>
            <a:endParaRPr lang="tr-TR" sz="4000" dirty="0">
              <a:solidFill>
                <a:schemeClr val="bg1"/>
              </a:solidFill>
              <a:effectLst/>
              <a:latin typeface="Calibri" pitchFamily="34" charset="0"/>
            </a:endParaRPr>
          </a:p>
        </p:txBody>
      </p:sp>
      <p:pic>
        <p:nvPicPr>
          <p:cNvPr id="5" name="Picture 2" descr="C:\Users\hp\Desktop\exw.jpg"/>
          <p:cNvPicPr>
            <a:picLocks noChangeAspect="1" noChangeArrowheads="1"/>
          </p:cNvPicPr>
          <p:nvPr/>
        </p:nvPicPr>
        <p:blipFill>
          <a:blip r:embed="rId2" cstate="print"/>
          <a:srcRect/>
          <a:stretch>
            <a:fillRect/>
          </a:stretch>
        </p:blipFill>
        <p:spPr bwMode="auto">
          <a:xfrm>
            <a:off x="4860032" y="1700808"/>
            <a:ext cx="3816424" cy="4464496"/>
          </a:xfrm>
          <a:prstGeom prst="rect">
            <a:avLst/>
          </a:prstGeom>
          <a:noFill/>
        </p:spPr>
      </p:pic>
    </p:spTree>
    <p:extLst>
      <p:ext uri="{BB962C8B-B14F-4D97-AF65-F5344CB8AC3E}">
        <p14:creationId xmlns:p14="http://schemas.microsoft.com/office/powerpoint/2010/main" val="2076875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p:cNvSpPr>
            <a:spLocks noGrp="1"/>
          </p:cNvSpPr>
          <p:nvPr>
            <p:ph sz="half" idx="1"/>
          </p:nvPr>
        </p:nvSpPr>
        <p:spPr>
          <a:xfrm>
            <a:off x="683568" y="2780929"/>
            <a:ext cx="4546848" cy="3024335"/>
          </a:xfrm>
        </p:spPr>
        <p:txBody>
          <a:bodyPr>
            <a:normAutofit fontScale="62500" lnSpcReduction="20000"/>
          </a:bodyPr>
          <a:lstStyle/>
          <a:p>
            <a:pPr marL="355600" lvl="4" indent="-355600" algn="just">
              <a:buClr>
                <a:schemeClr val="accent1"/>
              </a:buClr>
              <a:buFont typeface="Trebuchet MS" pitchFamily="34" charset="0"/>
              <a:buAutoNum type="arabicPeriod"/>
            </a:pPr>
            <a:r>
              <a:rPr lang="tr-TR" sz="3500" dirty="0">
                <a:latin typeface="Calibri" pitchFamily="34" charset="0"/>
              </a:rPr>
              <a:t>Ön izne bağlı ihracat,</a:t>
            </a:r>
          </a:p>
          <a:p>
            <a:pPr marL="355600" lvl="4" indent="-355600" algn="just">
              <a:buClr>
                <a:schemeClr val="accent1"/>
              </a:buClr>
              <a:buFont typeface="Trebuchet MS" pitchFamily="34" charset="0"/>
              <a:buAutoNum type="arabicPeriod"/>
            </a:pPr>
            <a:r>
              <a:rPr lang="tr-TR" sz="3500" dirty="0">
                <a:latin typeface="Calibri" pitchFamily="34" charset="0"/>
              </a:rPr>
              <a:t>Kayda bağlı ihracat,</a:t>
            </a:r>
          </a:p>
          <a:p>
            <a:pPr marL="355600" lvl="4" indent="-355600" algn="just">
              <a:buClr>
                <a:schemeClr val="accent1"/>
              </a:buClr>
              <a:buFont typeface="Trebuchet MS" pitchFamily="34" charset="0"/>
              <a:buAutoNum type="arabicPeriod"/>
            </a:pPr>
            <a:r>
              <a:rPr lang="tr-TR" sz="3500" dirty="0">
                <a:latin typeface="Calibri" pitchFamily="34" charset="0"/>
              </a:rPr>
              <a:t>Transit Ticaret ile ihracat,</a:t>
            </a:r>
          </a:p>
          <a:p>
            <a:pPr marL="355600" lvl="4" indent="-355600" algn="just">
              <a:buClr>
                <a:schemeClr val="accent1"/>
              </a:buClr>
              <a:buFont typeface="Trebuchet MS" pitchFamily="34" charset="0"/>
              <a:buAutoNum type="arabicPeriod"/>
            </a:pPr>
            <a:r>
              <a:rPr lang="tr-TR" sz="3500" dirty="0">
                <a:latin typeface="Calibri" pitchFamily="34" charset="0"/>
              </a:rPr>
              <a:t>Konsinye ihracat,</a:t>
            </a:r>
          </a:p>
          <a:p>
            <a:pPr marL="355600" lvl="4" indent="-355600" algn="just">
              <a:buClr>
                <a:schemeClr val="accent1"/>
              </a:buClr>
              <a:buFont typeface="Trebuchet MS" pitchFamily="34" charset="0"/>
              <a:buAutoNum type="arabicPeriod"/>
            </a:pPr>
            <a:r>
              <a:rPr lang="tr-TR" sz="3500" dirty="0">
                <a:latin typeface="Calibri" pitchFamily="34" charset="0"/>
              </a:rPr>
              <a:t>İthal edilmiş malların ihracatı,</a:t>
            </a:r>
          </a:p>
          <a:p>
            <a:pPr marL="355600" lvl="4" indent="-355600" algn="just">
              <a:buClr>
                <a:schemeClr val="accent1"/>
              </a:buClr>
              <a:buFont typeface="Trebuchet MS" pitchFamily="34" charset="0"/>
              <a:buAutoNum type="arabicPeriod"/>
            </a:pPr>
            <a:r>
              <a:rPr lang="tr-TR" sz="3500" dirty="0">
                <a:latin typeface="Calibri" pitchFamily="34" charset="0"/>
              </a:rPr>
              <a:t>Bedelsiz ihracat,</a:t>
            </a:r>
          </a:p>
          <a:p>
            <a:pPr marL="355600" lvl="4" indent="-355600" algn="just">
              <a:buClr>
                <a:schemeClr val="accent1"/>
              </a:buClr>
              <a:buFont typeface="Trebuchet MS" pitchFamily="34" charset="0"/>
              <a:buAutoNum type="arabicPeriod"/>
            </a:pPr>
            <a:r>
              <a:rPr lang="tr-TR" sz="3500" dirty="0">
                <a:latin typeface="Calibri" pitchFamily="34" charset="0"/>
              </a:rPr>
              <a:t>Ticari kiralama şeklinde ihracat,</a:t>
            </a:r>
          </a:p>
          <a:p>
            <a:pPr marL="355600" lvl="4" indent="-355600" algn="just">
              <a:buClr>
                <a:schemeClr val="accent1"/>
              </a:buClr>
              <a:buFont typeface="Trebuchet MS" pitchFamily="34" charset="0"/>
              <a:buAutoNum type="arabicPeriod"/>
            </a:pPr>
            <a:r>
              <a:rPr lang="tr-TR" sz="3500" dirty="0">
                <a:latin typeface="Calibri" pitchFamily="34" charset="0"/>
              </a:rPr>
              <a:t>Müteahhitlik hizmetleri ihracatı,</a:t>
            </a:r>
          </a:p>
          <a:p>
            <a:pPr marL="355600" lvl="4" indent="-355600" algn="just">
              <a:buClr>
                <a:schemeClr val="accent1"/>
              </a:buClr>
              <a:buFont typeface="Trebuchet MS" pitchFamily="34" charset="0"/>
              <a:buAutoNum type="arabicPeriod"/>
            </a:pPr>
            <a:r>
              <a:rPr lang="tr-TR" sz="3500" dirty="0">
                <a:latin typeface="Calibri" pitchFamily="34" charset="0"/>
              </a:rPr>
              <a:t>Bağlı muamele şeklinde </a:t>
            </a:r>
            <a:r>
              <a:rPr lang="tr-TR" sz="3500" dirty="0" smtClean="0">
                <a:latin typeface="Calibri" pitchFamily="34" charset="0"/>
              </a:rPr>
              <a:t>ihracat</a:t>
            </a:r>
            <a:endParaRPr lang="tr-TR" sz="3500" dirty="0">
              <a:latin typeface="Calibri" pitchFamily="34" charset="0"/>
            </a:endParaRPr>
          </a:p>
        </p:txBody>
      </p:sp>
      <p:sp>
        <p:nvSpPr>
          <p:cNvPr id="7" name="İçerik Yer Tutucusu 6"/>
          <p:cNvSpPr>
            <a:spLocks noGrp="1"/>
          </p:cNvSpPr>
          <p:nvPr>
            <p:ph sz="half" idx="2"/>
          </p:nvPr>
        </p:nvSpPr>
        <p:spPr>
          <a:xfrm>
            <a:off x="467544" y="1481329"/>
            <a:ext cx="8219256" cy="1227592"/>
          </a:xfrm>
        </p:spPr>
        <p:txBody>
          <a:bodyPr anchor="ctr">
            <a:normAutofit fontScale="62500" lnSpcReduction="20000"/>
          </a:bodyPr>
          <a:lstStyle/>
          <a:p>
            <a:pPr algn="just"/>
            <a:r>
              <a:rPr lang="tr-TR" dirty="0">
                <a:latin typeface="Calibri" pitchFamily="34" charset="0"/>
              </a:rPr>
              <a:t>İhracat işleminin başlaması için ihracatçıların, İhracatçı Birlikleri Genel Sekreterliğine onaylattıkları gümrük beyannamesi ile ihracatın yapılacağı gümrük idaresine başvurmaları gerekir. </a:t>
            </a:r>
            <a:endParaRPr lang="tr-TR" dirty="0"/>
          </a:p>
        </p:txBody>
      </p:sp>
      <p:sp>
        <p:nvSpPr>
          <p:cNvPr id="2" name="1 Başlık"/>
          <p:cNvSpPr>
            <a:spLocks noGrp="1"/>
          </p:cNvSpPr>
          <p:nvPr>
            <p:ph type="title"/>
          </p:nvPr>
        </p:nvSpPr>
        <p:spPr>
          <a:ln>
            <a:solidFill>
              <a:schemeClr val="accent2">
                <a:lumMod val="75000"/>
              </a:schemeClr>
            </a:solidFill>
          </a:ln>
        </p:spPr>
        <p:style>
          <a:lnRef idx="0">
            <a:schemeClr val="accent1"/>
          </a:lnRef>
          <a:fillRef idx="3">
            <a:schemeClr val="accent1"/>
          </a:fillRef>
          <a:effectRef idx="3">
            <a:schemeClr val="accent1"/>
          </a:effectRef>
          <a:fontRef idx="minor">
            <a:schemeClr val="lt1"/>
          </a:fontRef>
        </p:style>
        <p:txBody>
          <a:bodyPr>
            <a:normAutofit/>
            <a:scene3d>
              <a:camera prst="orthographicFront"/>
              <a:lightRig rig="soft" dir="t"/>
            </a:scene3d>
            <a:sp3d prstMaterial="softEdge">
              <a:bevelT w="25400" h="25400"/>
            </a:sp3d>
          </a:bodyPr>
          <a:lstStyle/>
          <a:p>
            <a:pPr algn="ctr"/>
            <a:r>
              <a:rPr lang="tr-TR" sz="4000" dirty="0" smtClean="0">
                <a:solidFill>
                  <a:schemeClr val="bg1"/>
                </a:solidFill>
                <a:latin typeface="Calibri" pitchFamily="34" charset="0"/>
                <a:cs typeface="Times New Roman" pitchFamily="18" charset="0"/>
              </a:rPr>
              <a:t>İHRACAT TÜRLERİ</a:t>
            </a:r>
            <a:endParaRPr lang="tr-TR" sz="4000" dirty="0">
              <a:solidFill>
                <a:schemeClr val="bg1"/>
              </a:solidFill>
              <a:effectLst/>
              <a:latin typeface="Calibri" pitchFamily="34" charset="0"/>
            </a:endParaRPr>
          </a:p>
        </p:txBody>
      </p:sp>
      <p:pic>
        <p:nvPicPr>
          <p:cNvPr id="9" name="Picture 2" descr="C:\Users\hp\Desktop\indir (1).jpg"/>
          <p:cNvPicPr>
            <a:picLocks noChangeAspect="1" noChangeArrowheads="1"/>
          </p:cNvPicPr>
          <p:nvPr/>
        </p:nvPicPr>
        <p:blipFill>
          <a:blip r:embed="rId2" cstate="print"/>
          <a:srcRect/>
          <a:stretch>
            <a:fillRect/>
          </a:stretch>
        </p:blipFill>
        <p:spPr bwMode="auto">
          <a:xfrm>
            <a:off x="5148064" y="2437355"/>
            <a:ext cx="3168352" cy="345638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effectLst>
            <a:glow rad="228600">
              <a:schemeClr val="accent1">
                <a:satMod val="175000"/>
                <a:alpha val="40000"/>
              </a:schemeClr>
            </a:glow>
          </a:effectLst>
        </p:spPr>
        <p:txBody>
          <a:bodyPr>
            <a:normAutofit fontScale="92500"/>
          </a:bodyPr>
          <a:lstStyle/>
          <a:p>
            <a:pPr>
              <a:lnSpc>
                <a:spcPct val="150000"/>
              </a:lnSpc>
            </a:pPr>
            <a:r>
              <a:rPr lang="tr-TR" sz="2400" b="1" dirty="0" smtClean="0">
                <a:latin typeface="Calibri" pitchFamily="34" charset="0"/>
              </a:rPr>
              <a:t>Ticari Fatura </a:t>
            </a:r>
            <a:r>
              <a:rPr lang="tr-TR" sz="2400" dirty="0" smtClean="0">
                <a:solidFill>
                  <a:srgbClr val="0070C0"/>
                </a:solidFill>
                <a:latin typeface="Calibri" pitchFamily="34" charset="0"/>
              </a:rPr>
              <a:t>(Commercial </a:t>
            </a:r>
            <a:r>
              <a:rPr lang="tr-TR" sz="2400" dirty="0" err="1" smtClean="0">
                <a:solidFill>
                  <a:srgbClr val="0070C0"/>
                </a:solidFill>
                <a:latin typeface="Calibri" pitchFamily="34" charset="0"/>
              </a:rPr>
              <a:t>Invoice</a:t>
            </a:r>
            <a:r>
              <a:rPr lang="tr-TR" sz="2400" dirty="0" smtClean="0">
                <a:solidFill>
                  <a:srgbClr val="0070C0"/>
                </a:solidFill>
                <a:latin typeface="Calibri" pitchFamily="34" charset="0"/>
              </a:rPr>
              <a:t>)</a:t>
            </a:r>
          </a:p>
          <a:p>
            <a:pPr>
              <a:lnSpc>
                <a:spcPct val="150000"/>
              </a:lnSpc>
            </a:pPr>
            <a:r>
              <a:rPr lang="tr-TR" sz="2400" b="1" dirty="0" smtClean="0">
                <a:latin typeface="Calibri" pitchFamily="34" charset="0"/>
              </a:rPr>
              <a:t>Koli Listesi </a:t>
            </a:r>
            <a:r>
              <a:rPr lang="tr-TR" sz="2400" dirty="0" smtClean="0">
                <a:solidFill>
                  <a:srgbClr val="0070C0"/>
                </a:solidFill>
                <a:latin typeface="Calibri" pitchFamily="34" charset="0"/>
              </a:rPr>
              <a:t>(</a:t>
            </a:r>
            <a:r>
              <a:rPr lang="tr-TR" sz="2400" dirty="0" err="1" smtClean="0">
                <a:solidFill>
                  <a:srgbClr val="0070C0"/>
                </a:solidFill>
                <a:latin typeface="Calibri" pitchFamily="34" charset="0"/>
              </a:rPr>
              <a:t>Packing</a:t>
            </a:r>
            <a:r>
              <a:rPr lang="tr-TR" sz="2400" dirty="0" smtClean="0">
                <a:solidFill>
                  <a:srgbClr val="0070C0"/>
                </a:solidFill>
                <a:latin typeface="Calibri" pitchFamily="34" charset="0"/>
              </a:rPr>
              <a:t> </a:t>
            </a:r>
            <a:r>
              <a:rPr lang="tr-TR" sz="2400" dirty="0" err="1" smtClean="0">
                <a:solidFill>
                  <a:srgbClr val="0070C0"/>
                </a:solidFill>
                <a:latin typeface="Calibri" pitchFamily="34" charset="0"/>
              </a:rPr>
              <a:t>List</a:t>
            </a:r>
            <a:r>
              <a:rPr lang="tr-TR" sz="2400" dirty="0" smtClean="0">
                <a:solidFill>
                  <a:srgbClr val="0070C0"/>
                </a:solidFill>
                <a:latin typeface="Calibri" pitchFamily="34" charset="0"/>
              </a:rPr>
              <a:t>)</a:t>
            </a:r>
          </a:p>
          <a:p>
            <a:pPr>
              <a:lnSpc>
                <a:spcPct val="150000"/>
              </a:lnSpc>
            </a:pPr>
            <a:r>
              <a:rPr lang="tr-TR" sz="2400" b="1" dirty="0" smtClean="0">
                <a:latin typeface="Calibri" pitchFamily="34" charset="0"/>
              </a:rPr>
              <a:t>Menşe Şahadetnamesi </a:t>
            </a:r>
            <a:r>
              <a:rPr lang="tr-TR" sz="2400" dirty="0" smtClean="0">
                <a:solidFill>
                  <a:srgbClr val="0070C0"/>
                </a:solidFill>
                <a:latin typeface="Calibri" pitchFamily="34" charset="0"/>
              </a:rPr>
              <a:t>(</a:t>
            </a:r>
            <a:r>
              <a:rPr lang="tr-TR" sz="2400" dirty="0" err="1" smtClean="0">
                <a:solidFill>
                  <a:srgbClr val="0070C0"/>
                </a:solidFill>
                <a:latin typeface="Calibri" pitchFamily="34" charset="0"/>
              </a:rPr>
              <a:t>Certificate</a:t>
            </a:r>
            <a:r>
              <a:rPr lang="tr-TR" sz="2400" dirty="0" smtClean="0">
                <a:solidFill>
                  <a:srgbClr val="0070C0"/>
                </a:solidFill>
                <a:latin typeface="Calibri" pitchFamily="34" charset="0"/>
              </a:rPr>
              <a:t> of </a:t>
            </a:r>
            <a:r>
              <a:rPr lang="tr-TR" sz="2400" dirty="0" err="1" smtClean="0">
                <a:solidFill>
                  <a:srgbClr val="0070C0"/>
                </a:solidFill>
                <a:latin typeface="Calibri" pitchFamily="34" charset="0"/>
              </a:rPr>
              <a:t>Origin</a:t>
            </a:r>
            <a:r>
              <a:rPr lang="tr-TR" sz="2400" dirty="0" smtClean="0">
                <a:solidFill>
                  <a:srgbClr val="0070C0"/>
                </a:solidFill>
                <a:latin typeface="Calibri" pitchFamily="34" charset="0"/>
              </a:rPr>
              <a:t>)</a:t>
            </a:r>
          </a:p>
          <a:p>
            <a:pPr>
              <a:lnSpc>
                <a:spcPct val="150000"/>
              </a:lnSpc>
            </a:pPr>
            <a:r>
              <a:rPr lang="tr-TR" sz="2400" b="1" dirty="0" smtClean="0">
                <a:latin typeface="Calibri" pitchFamily="34" charset="0"/>
              </a:rPr>
              <a:t>Sigorta Poliçesi </a:t>
            </a:r>
            <a:r>
              <a:rPr lang="tr-TR" sz="2400" dirty="0" smtClean="0">
                <a:solidFill>
                  <a:srgbClr val="0070C0"/>
                </a:solidFill>
                <a:latin typeface="Calibri" pitchFamily="34" charset="0"/>
              </a:rPr>
              <a:t>(</a:t>
            </a:r>
            <a:r>
              <a:rPr lang="tr-TR" sz="2400" dirty="0" err="1" smtClean="0">
                <a:solidFill>
                  <a:srgbClr val="0070C0"/>
                </a:solidFill>
                <a:latin typeface="Calibri" pitchFamily="34" charset="0"/>
              </a:rPr>
              <a:t>Insurance</a:t>
            </a:r>
            <a:r>
              <a:rPr lang="tr-TR" sz="2400" dirty="0" smtClean="0">
                <a:solidFill>
                  <a:srgbClr val="0070C0"/>
                </a:solidFill>
                <a:latin typeface="Calibri" pitchFamily="34" charset="0"/>
              </a:rPr>
              <a:t> </a:t>
            </a:r>
            <a:r>
              <a:rPr lang="tr-TR" sz="2400" dirty="0" err="1" smtClean="0">
                <a:solidFill>
                  <a:srgbClr val="0070C0"/>
                </a:solidFill>
                <a:latin typeface="Calibri" pitchFamily="34" charset="0"/>
              </a:rPr>
              <a:t>Certificate</a:t>
            </a:r>
            <a:r>
              <a:rPr lang="tr-TR" sz="2400" dirty="0" smtClean="0">
                <a:solidFill>
                  <a:srgbClr val="0070C0"/>
                </a:solidFill>
                <a:latin typeface="Calibri" pitchFamily="34" charset="0"/>
              </a:rPr>
              <a:t>)</a:t>
            </a:r>
          </a:p>
          <a:p>
            <a:pPr>
              <a:lnSpc>
                <a:spcPct val="150000"/>
              </a:lnSpc>
            </a:pPr>
            <a:r>
              <a:rPr lang="tr-TR" sz="2400" b="1" dirty="0" smtClean="0">
                <a:latin typeface="Calibri" pitchFamily="34" charset="0"/>
              </a:rPr>
              <a:t>Konşimento </a:t>
            </a:r>
            <a:r>
              <a:rPr lang="en-US" sz="2400" b="1" dirty="0" smtClean="0">
                <a:latin typeface="Calibri" pitchFamily="34" charset="0"/>
              </a:rPr>
              <a:t>/</a:t>
            </a:r>
            <a:r>
              <a:rPr lang="tr-TR" sz="2400" b="1" dirty="0" smtClean="0">
                <a:latin typeface="Calibri" pitchFamily="34" charset="0"/>
              </a:rPr>
              <a:t> Taşıma Belgesi </a:t>
            </a:r>
            <a:r>
              <a:rPr lang="en-US" sz="2400" dirty="0" smtClean="0">
                <a:solidFill>
                  <a:srgbClr val="0070C0"/>
                </a:solidFill>
                <a:latin typeface="Calibri" pitchFamily="34" charset="0"/>
              </a:rPr>
              <a:t>(Carrier's</a:t>
            </a:r>
            <a:r>
              <a:rPr lang="tr-TR" sz="2400" dirty="0" smtClean="0">
                <a:solidFill>
                  <a:srgbClr val="0070C0"/>
                </a:solidFill>
                <a:latin typeface="Calibri" pitchFamily="34" charset="0"/>
              </a:rPr>
              <a:t> </a:t>
            </a:r>
            <a:r>
              <a:rPr lang="en-US" sz="2400" dirty="0" smtClean="0">
                <a:solidFill>
                  <a:srgbClr val="0070C0"/>
                </a:solidFill>
                <a:latin typeface="Calibri" pitchFamily="34" charset="0"/>
              </a:rPr>
              <a:t>Declaration</a:t>
            </a:r>
            <a:r>
              <a:rPr lang="tr-TR" sz="2400" dirty="0" smtClean="0">
                <a:solidFill>
                  <a:srgbClr val="0070C0"/>
                </a:solidFill>
                <a:latin typeface="Calibri" pitchFamily="34" charset="0"/>
              </a:rPr>
              <a:t> , Bill of </a:t>
            </a:r>
            <a:r>
              <a:rPr lang="tr-TR" sz="2400" dirty="0" err="1" smtClean="0">
                <a:solidFill>
                  <a:srgbClr val="0070C0"/>
                </a:solidFill>
                <a:latin typeface="Calibri" pitchFamily="34" charset="0"/>
              </a:rPr>
              <a:t>Loading</a:t>
            </a:r>
            <a:r>
              <a:rPr lang="tr-TR" sz="2400" dirty="0" smtClean="0">
                <a:solidFill>
                  <a:srgbClr val="0070C0"/>
                </a:solidFill>
                <a:latin typeface="Calibri" pitchFamily="34" charset="0"/>
              </a:rPr>
              <a:t>)</a:t>
            </a:r>
          </a:p>
          <a:p>
            <a:pPr>
              <a:lnSpc>
                <a:spcPct val="150000"/>
              </a:lnSpc>
            </a:pPr>
            <a:r>
              <a:rPr lang="tr-TR" sz="2400" b="1" dirty="0" smtClean="0">
                <a:latin typeface="Calibri" pitchFamily="34" charset="0"/>
              </a:rPr>
              <a:t>Serbest dolaşım belgeleri </a:t>
            </a:r>
            <a:r>
              <a:rPr lang="tr-TR" sz="2400" dirty="0" smtClean="0">
                <a:solidFill>
                  <a:srgbClr val="0070C0"/>
                </a:solidFill>
                <a:latin typeface="Calibri" pitchFamily="34" charset="0"/>
              </a:rPr>
              <a:t>(A.TR, EUR-1 , FORM-A)</a:t>
            </a:r>
            <a:endParaRPr lang="en-US" sz="2400" dirty="0" smtClean="0">
              <a:solidFill>
                <a:srgbClr val="0070C0"/>
              </a:solidFill>
              <a:latin typeface="Calibri" pitchFamily="34" charset="0"/>
            </a:endParaRPr>
          </a:p>
          <a:p>
            <a:pPr>
              <a:lnSpc>
                <a:spcPct val="150000"/>
              </a:lnSpc>
            </a:pPr>
            <a:r>
              <a:rPr lang="tr-TR" sz="2400" b="1" dirty="0" smtClean="0">
                <a:latin typeface="Calibri" pitchFamily="34" charset="0"/>
              </a:rPr>
              <a:t>Akreditif Mektubu </a:t>
            </a:r>
            <a:r>
              <a:rPr lang="tr-TR" sz="2400" dirty="0" smtClean="0">
                <a:solidFill>
                  <a:srgbClr val="0070C0"/>
                </a:solidFill>
                <a:latin typeface="Calibri" pitchFamily="34" charset="0"/>
              </a:rPr>
              <a:t>(</a:t>
            </a:r>
            <a:r>
              <a:rPr lang="tr-TR" sz="2400" dirty="0" err="1" smtClean="0">
                <a:solidFill>
                  <a:srgbClr val="0070C0"/>
                </a:solidFill>
                <a:latin typeface="Calibri" pitchFamily="34" charset="0"/>
              </a:rPr>
              <a:t>Letter</a:t>
            </a:r>
            <a:r>
              <a:rPr lang="tr-TR" sz="2400" dirty="0" smtClean="0">
                <a:solidFill>
                  <a:srgbClr val="0070C0"/>
                </a:solidFill>
                <a:latin typeface="Calibri" pitchFamily="34" charset="0"/>
              </a:rPr>
              <a:t> of </a:t>
            </a:r>
            <a:r>
              <a:rPr lang="tr-TR" sz="2400" dirty="0" err="1" smtClean="0">
                <a:solidFill>
                  <a:srgbClr val="0070C0"/>
                </a:solidFill>
                <a:latin typeface="Calibri" pitchFamily="34" charset="0"/>
              </a:rPr>
              <a:t>Credit</a:t>
            </a:r>
            <a:r>
              <a:rPr lang="tr-TR" sz="2400" dirty="0" smtClean="0">
                <a:solidFill>
                  <a:srgbClr val="0070C0"/>
                </a:solidFill>
                <a:latin typeface="Calibri" pitchFamily="34" charset="0"/>
              </a:rPr>
              <a:t>)</a:t>
            </a:r>
          </a:p>
          <a:p>
            <a:pPr>
              <a:lnSpc>
                <a:spcPct val="150000"/>
              </a:lnSpc>
              <a:buClr>
                <a:schemeClr val="tx1">
                  <a:lumMod val="95000"/>
                  <a:lumOff val="5000"/>
                </a:schemeClr>
              </a:buClr>
            </a:pPr>
            <a:r>
              <a:rPr lang="tr-TR" sz="2400" b="1" dirty="0" smtClean="0">
                <a:latin typeface="Calibri" pitchFamily="34" charset="0"/>
              </a:rPr>
              <a:t>Kambiyo</a:t>
            </a:r>
            <a:r>
              <a:rPr lang="en-US" sz="2400" b="1" dirty="0" smtClean="0">
                <a:latin typeface="Calibri" pitchFamily="34" charset="0"/>
              </a:rPr>
              <a:t> </a:t>
            </a:r>
            <a:r>
              <a:rPr lang="tr-TR" sz="2400" b="1" dirty="0" smtClean="0">
                <a:latin typeface="Calibri" pitchFamily="34" charset="0"/>
              </a:rPr>
              <a:t>Senedi</a:t>
            </a:r>
            <a:r>
              <a:rPr lang="en-US" sz="2400" b="1" dirty="0" smtClean="0">
                <a:latin typeface="Calibri" pitchFamily="34" charset="0"/>
              </a:rPr>
              <a:t> </a:t>
            </a:r>
            <a:r>
              <a:rPr lang="en-US" sz="2400" dirty="0" smtClean="0">
                <a:solidFill>
                  <a:srgbClr val="0070C0"/>
                </a:solidFill>
                <a:latin typeface="Calibri" pitchFamily="34" charset="0"/>
              </a:rPr>
              <a:t>(Bill of Exchange)</a:t>
            </a:r>
            <a:r>
              <a:rPr lang="en-US" sz="2400" dirty="0" smtClean="0">
                <a:latin typeface="Calibri" pitchFamily="34" charset="0"/>
              </a:rPr>
              <a:t>’dir.</a:t>
            </a:r>
            <a:endParaRPr lang="tr-TR" sz="2400" dirty="0" smtClean="0">
              <a:latin typeface="Calibri" pitchFamily="34" charset="0"/>
            </a:endParaRPr>
          </a:p>
          <a:p>
            <a:pPr fontAlgn="base"/>
            <a:endParaRPr lang="tr-TR" sz="2800" dirty="0">
              <a:latin typeface="Calibri" pitchFamily="34" charset="0"/>
            </a:endParaRPr>
          </a:p>
        </p:txBody>
      </p:sp>
      <p:sp>
        <p:nvSpPr>
          <p:cNvPr id="2" name="1 Başlık"/>
          <p:cNvSpPr>
            <a:spLocks noGrp="1"/>
          </p:cNvSpPr>
          <p:nvPr>
            <p:ph type="title"/>
          </p:nvPr>
        </p:nvSpPr>
        <p:spPr>
          <a:ln>
            <a:solidFill>
              <a:schemeClr val="accent2">
                <a:lumMod val="75000"/>
              </a:schemeClr>
            </a:solidFill>
          </a:ln>
        </p:spPr>
        <p:style>
          <a:lnRef idx="0">
            <a:schemeClr val="accent1"/>
          </a:lnRef>
          <a:fillRef idx="3">
            <a:schemeClr val="accent1"/>
          </a:fillRef>
          <a:effectRef idx="3">
            <a:schemeClr val="accent1"/>
          </a:effectRef>
          <a:fontRef idx="minor">
            <a:schemeClr val="lt1"/>
          </a:fontRef>
        </p:style>
        <p:txBody>
          <a:bodyPr>
            <a:noAutofit/>
            <a:scene3d>
              <a:camera prst="orthographicFront"/>
              <a:lightRig rig="soft" dir="t"/>
            </a:scene3d>
            <a:sp3d prstMaterial="softEdge">
              <a:bevelT w="25400" h="25400"/>
            </a:sp3d>
          </a:bodyPr>
          <a:lstStyle/>
          <a:p>
            <a:pPr algn="ctr"/>
            <a:r>
              <a:rPr lang="tr-TR" sz="3800" dirty="0" smtClean="0">
                <a:effectLst/>
                <a:latin typeface="Calibri" pitchFamily="34" charset="0"/>
              </a:rPr>
              <a:t>İHRACAT’TA KULLANILAN BAŞLICA ÖNEMLİ BELGELER</a:t>
            </a:r>
            <a:endParaRPr lang="tr-TR" sz="3800" dirty="0">
              <a:effectLst/>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endParaRPr lang="tr-TR"/>
          </a:p>
        </p:txBody>
      </p:sp>
      <p:sp>
        <p:nvSpPr>
          <p:cNvPr id="3" name="2 Başlık"/>
          <p:cNvSpPr>
            <a:spLocks noGrp="1"/>
          </p:cNvSpPr>
          <p:nvPr>
            <p:ph type="title"/>
          </p:nvPr>
        </p:nvSpPr>
        <p:spPr/>
        <p:txBody>
          <a:bodyPr/>
          <a:lstStyle/>
          <a:p>
            <a:endParaRPr lang="tr-TR"/>
          </a:p>
        </p:txBody>
      </p:sp>
      <p:pic>
        <p:nvPicPr>
          <p:cNvPr id="24578" name="Picture 2" descr="C:\Users\hp\Desktop\ihracatta-kullanilan-belgelerin-akis-semasi.jp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a:effectLst>
            <a:glow rad="228600">
              <a:schemeClr val="accent1">
                <a:satMod val="175000"/>
                <a:alpha val="40000"/>
              </a:schemeClr>
            </a:glow>
          </a:effectLst>
        </p:spPr>
        <p:txBody>
          <a:bodyPr anchor="ctr">
            <a:normAutofit/>
          </a:bodyPr>
          <a:lstStyle/>
          <a:p>
            <a:pPr algn="just"/>
            <a:r>
              <a:rPr lang="tr-TR" sz="1800" b="1" dirty="0">
                <a:latin typeface="Calibri" pitchFamily="34" charset="0"/>
              </a:rPr>
              <a:t>Ticari </a:t>
            </a:r>
            <a:r>
              <a:rPr lang="tr-TR" sz="1800" b="1" dirty="0" smtClean="0">
                <a:latin typeface="Calibri" pitchFamily="34" charset="0"/>
              </a:rPr>
              <a:t>fatura, </a:t>
            </a:r>
            <a:r>
              <a:rPr lang="tr-TR" sz="1800" dirty="0" smtClean="0">
                <a:latin typeface="Calibri" pitchFamily="34" charset="0"/>
              </a:rPr>
              <a:t>uluslararası </a:t>
            </a:r>
            <a:r>
              <a:rPr lang="tr-TR" sz="1800" dirty="0">
                <a:latin typeface="Calibri" pitchFamily="34" charset="0"/>
              </a:rPr>
              <a:t>ticarette kullanılan en temel belgelerden birisi olup ihracatçı tarafından düzenlenmektedir. </a:t>
            </a:r>
            <a:endParaRPr lang="tr-TR" sz="1800" dirty="0" smtClean="0">
              <a:latin typeface="Calibri" pitchFamily="34" charset="0"/>
            </a:endParaRPr>
          </a:p>
          <a:p>
            <a:pPr algn="just"/>
            <a:endParaRPr lang="tr-TR" sz="1800" dirty="0">
              <a:latin typeface="Calibri" pitchFamily="34" charset="0"/>
            </a:endParaRPr>
          </a:p>
          <a:p>
            <a:pPr algn="just"/>
            <a:r>
              <a:rPr lang="tr-TR" sz="1800" b="1" dirty="0" smtClean="0">
                <a:latin typeface="Calibri" pitchFamily="34" charset="0"/>
              </a:rPr>
              <a:t>Fatura, </a:t>
            </a:r>
            <a:r>
              <a:rPr lang="tr-TR" sz="1800" dirty="0" smtClean="0">
                <a:latin typeface="Calibri" pitchFamily="34" charset="0"/>
              </a:rPr>
              <a:t>satılan </a:t>
            </a:r>
            <a:r>
              <a:rPr lang="tr-TR" sz="1800" dirty="0">
                <a:latin typeface="Calibri" pitchFamily="34" charset="0"/>
              </a:rPr>
              <a:t>bir malın niteliği, ölçüsü ile birim satış fiyatını ve toplam bedeli gösteren bir belge olmaktadır.</a:t>
            </a:r>
          </a:p>
        </p:txBody>
      </p:sp>
      <p:sp>
        <p:nvSpPr>
          <p:cNvPr id="2" name="1 Başlık"/>
          <p:cNvSpPr>
            <a:spLocks noGrp="1"/>
          </p:cNvSpPr>
          <p:nvPr>
            <p:ph type="title"/>
          </p:nvPr>
        </p:nvSpPr>
        <p:spPr>
          <a:ln>
            <a:solidFill>
              <a:schemeClr val="accent2">
                <a:lumMod val="75000"/>
              </a:schemeClr>
            </a:solidFill>
          </a:ln>
        </p:spPr>
        <p:style>
          <a:lnRef idx="0">
            <a:schemeClr val="accent1"/>
          </a:lnRef>
          <a:fillRef idx="3">
            <a:schemeClr val="accent1"/>
          </a:fillRef>
          <a:effectRef idx="3">
            <a:schemeClr val="accent1"/>
          </a:effectRef>
          <a:fontRef idx="minor">
            <a:schemeClr val="lt1"/>
          </a:fontRef>
        </p:style>
        <p:txBody>
          <a:bodyPr>
            <a:noAutofit/>
            <a:scene3d>
              <a:camera prst="orthographicFront"/>
              <a:lightRig rig="soft" dir="t"/>
            </a:scene3d>
            <a:sp3d prstMaterial="softEdge">
              <a:bevelT w="25400" h="25400"/>
            </a:sp3d>
          </a:bodyPr>
          <a:lstStyle/>
          <a:p>
            <a:pPr algn="ctr"/>
            <a:r>
              <a:rPr lang="tr-TR" sz="4000" dirty="0">
                <a:effectLst/>
                <a:latin typeface="Calibri" pitchFamily="34" charset="0"/>
              </a:rPr>
              <a:t>TİCARİ FATURA </a:t>
            </a:r>
            <a:br>
              <a:rPr lang="tr-TR" sz="4000" dirty="0">
                <a:effectLst/>
                <a:latin typeface="Calibri" pitchFamily="34" charset="0"/>
              </a:rPr>
            </a:br>
            <a:r>
              <a:rPr lang="tr-TR" sz="4000" dirty="0">
                <a:effectLst/>
                <a:latin typeface="Calibri" pitchFamily="34" charset="0"/>
              </a:rPr>
              <a:t>(Commercial </a:t>
            </a:r>
            <a:r>
              <a:rPr lang="tr-TR" sz="4000" dirty="0" err="1">
                <a:effectLst/>
                <a:latin typeface="Calibri" pitchFamily="34" charset="0"/>
              </a:rPr>
              <a:t>Invoice</a:t>
            </a:r>
            <a:r>
              <a:rPr lang="tr-TR" sz="4000" dirty="0">
                <a:effectLst/>
                <a:latin typeface="Calibri" pitchFamily="34" charset="0"/>
              </a:rPr>
              <a:t>)</a:t>
            </a:r>
            <a:endParaRPr lang="tr-TR" sz="4000" dirty="0">
              <a:solidFill>
                <a:schemeClr val="bg1"/>
              </a:solidFill>
              <a:effectLst/>
              <a:latin typeface="Calibri" pitchFamily="34" charset="0"/>
            </a:endParaRPr>
          </a:p>
        </p:txBody>
      </p:sp>
      <p:pic>
        <p:nvPicPr>
          <p:cNvPr id="6" name="Picture 2" descr="C:\Users\hp\Desktop\preview_html_69003346.jpg"/>
          <p:cNvPicPr>
            <a:picLocks noChangeAspect="1" noChangeArrowheads="1"/>
          </p:cNvPicPr>
          <p:nvPr/>
        </p:nvPicPr>
        <p:blipFill>
          <a:blip r:embed="rId2" cstate="print"/>
          <a:srcRect/>
          <a:stretch>
            <a:fillRect/>
          </a:stretch>
        </p:blipFill>
        <p:spPr bwMode="auto">
          <a:xfrm>
            <a:off x="5148064" y="1556792"/>
            <a:ext cx="3600400" cy="5006355"/>
          </a:xfrm>
          <a:prstGeom prst="rect">
            <a:avLst/>
          </a:prstGeom>
          <a:noFill/>
        </p:spPr>
      </p:pic>
    </p:spTree>
    <p:extLst>
      <p:ext uri="{BB962C8B-B14F-4D97-AF65-F5344CB8AC3E}">
        <p14:creationId xmlns:p14="http://schemas.microsoft.com/office/powerpoint/2010/main" val="11367489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457200" y="1481328"/>
            <a:ext cx="4474840" cy="4525963"/>
          </a:xfrm>
          <a:effectLst>
            <a:glow rad="228600">
              <a:schemeClr val="accent1">
                <a:satMod val="175000"/>
                <a:alpha val="40000"/>
              </a:schemeClr>
            </a:glow>
          </a:effectLst>
        </p:spPr>
        <p:txBody>
          <a:bodyPr anchor="ctr">
            <a:normAutofit fontScale="70000" lnSpcReduction="20000"/>
          </a:bodyPr>
          <a:lstStyle/>
          <a:p>
            <a:pPr algn="just"/>
            <a:r>
              <a:rPr lang="tr-TR" sz="1800" b="1" dirty="0" smtClean="0">
                <a:latin typeface="Calibri" pitchFamily="34" charset="0"/>
              </a:rPr>
              <a:t>Proforma </a:t>
            </a:r>
            <a:r>
              <a:rPr lang="tr-TR" sz="1800" b="1" dirty="0">
                <a:latin typeface="Calibri" pitchFamily="34" charset="0"/>
              </a:rPr>
              <a:t>fatura </a:t>
            </a:r>
            <a:r>
              <a:rPr lang="tr-TR" sz="1800" dirty="0">
                <a:latin typeface="Calibri" pitchFamily="34" charset="0"/>
              </a:rPr>
              <a:t>bir teklif faturasıdır. Hiç bir mali yükümlülük yaratmamaktadır. </a:t>
            </a:r>
          </a:p>
          <a:p>
            <a:pPr algn="just"/>
            <a:endParaRPr lang="tr-TR" sz="1800" dirty="0" smtClean="0">
              <a:latin typeface="Calibri" pitchFamily="34" charset="0"/>
            </a:endParaRPr>
          </a:p>
          <a:p>
            <a:pPr algn="just"/>
            <a:r>
              <a:rPr lang="tr-TR" sz="1800" dirty="0" smtClean="0">
                <a:latin typeface="Calibri" pitchFamily="34" charset="0"/>
              </a:rPr>
              <a:t>Bu </a:t>
            </a:r>
            <a:r>
              <a:rPr lang="tr-TR" sz="1800" dirty="0">
                <a:latin typeface="Calibri" pitchFamily="34" charset="0"/>
              </a:rPr>
              <a:t>fatura karşılığı mal sevkiyatı yapılmaz ve para </a:t>
            </a:r>
            <a:r>
              <a:rPr lang="tr-TR" sz="1800" dirty="0" smtClean="0">
                <a:latin typeface="Calibri" pitchFamily="34" charset="0"/>
              </a:rPr>
              <a:t>ödenmez.</a:t>
            </a:r>
          </a:p>
          <a:p>
            <a:pPr algn="just"/>
            <a:endParaRPr lang="tr-TR" sz="1800" dirty="0" smtClean="0">
              <a:latin typeface="Calibri" pitchFamily="34" charset="0"/>
            </a:endParaRPr>
          </a:p>
          <a:p>
            <a:pPr algn="just"/>
            <a:r>
              <a:rPr lang="tr-TR" sz="1800" dirty="0" smtClean="0">
                <a:latin typeface="Calibri" pitchFamily="34" charset="0"/>
              </a:rPr>
              <a:t>En </a:t>
            </a:r>
            <a:r>
              <a:rPr lang="tr-TR" sz="1800" dirty="0">
                <a:latin typeface="Calibri" pitchFamily="34" charset="0"/>
              </a:rPr>
              <a:t>önemli amacı, ihracatçının </a:t>
            </a:r>
            <a:r>
              <a:rPr lang="tr-TR" sz="1800" b="1" dirty="0" smtClean="0">
                <a:latin typeface="Calibri" pitchFamily="34" charset="0"/>
              </a:rPr>
              <a:t>ürününün</a:t>
            </a:r>
            <a:r>
              <a:rPr lang="tr-TR" sz="1800" dirty="0" smtClean="0">
                <a:latin typeface="Calibri" pitchFamily="34" charset="0"/>
              </a:rPr>
              <a:t> bu </a:t>
            </a:r>
            <a:r>
              <a:rPr lang="tr-TR" sz="1800" dirty="0">
                <a:latin typeface="Calibri" pitchFamily="34" charset="0"/>
              </a:rPr>
              <a:t>fatura ile ithalatçıya teklif </a:t>
            </a:r>
            <a:r>
              <a:rPr lang="tr-TR" sz="1800" dirty="0" smtClean="0">
                <a:latin typeface="Calibri" pitchFamily="34" charset="0"/>
              </a:rPr>
              <a:t>edilmesidir.</a:t>
            </a:r>
          </a:p>
          <a:p>
            <a:pPr algn="just"/>
            <a:endParaRPr lang="tr-TR" sz="1800" dirty="0">
              <a:latin typeface="Calibri" pitchFamily="34" charset="0"/>
            </a:endParaRPr>
          </a:p>
          <a:p>
            <a:pPr algn="just"/>
            <a:r>
              <a:rPr lang="tr-TR" sz="1800" dirty="0" smtClean="0">
                <a:latin typeface="Calibri" pitchFamily="34" charset="0"/>
              </a:rPr>
              <a:t>Proforma </a:t>
            </a:r>
            <a:r>
              <a:rPr lang="tr-TR" sz="1800" b="1" dirty="0">
                <a:latin typeface="Calibri" pitchFamily="34" charset="0"/>
              </a:rPr>
              <a:t>fatura</a:t>
            </a:r>
            <a:r>
              <a:rPr lang="tr-TR" sz="1800" dirty="0">
                <a:latin typeface="Calibri" pitchFamily="34" charset="0"/>
              </a:rPr>
              <a:t>, alıcı ile satıcı arasında gerçekleşen anlaşmanın en pratik </a:t>
            </a:r>
            <a:r>
              <a:rPr lang="tr-TR" sz="1800" dirty="0" smtClean="0">
                <a:latin typeface="Calibri" pitchFamily="34" charset="0"/>
              </a:rPr>
              <a:t>kanıtıdır.</a:t>
            </a:r>
          </a:p>
          <a:p>
            <a:pPr algn="just"/>
            <a:endParaRPr lang="tr-TR" sz="1800" dirty="0">
              <a:latin typeface="Calibri" pitchFamily="34" charset="0"/>
            </a:endParaRPr>
          </a:p>
          <a:p>
            <a:pPr algn="just"/>
            <a:r>
              <a:rPr lang="tr-TR" sz="1800" dirty="0" smtClean="0">
                <a:latin typeface="Calibri" pitchFamily="34" charset="0"/>
              </a:rPr>
              <a:t>Bu </a:t>
            </a:r>
            <a:r>
              <a:rPr lang="tr-TR" sz="1800" dirty="0">
                <a:latin typeface="Calibri" pitchFamily="34" charset="0"/>
              </a:rPr>
              <a:t>fatura, satıcı tarafından alıcı adına düzenlenen ve yapılan anlaşma ile ilgili her türlü detayı gösteren ön faturadır. Malın cinsi, miktarı, birim fiyatı, toplam tutarı, döviz cinsi, son yükleme tarihi, teslim şekli, ödeme şekli gibi her türlü detay </a:t>
            </a:r>
            <a:r>
              <a:rPr lang="tr-TR" sz="1800" dirty="0" smtClean="0">
                <a:latin typeface="Calibri" pitchFamily="34" charset="0"/>
              </a:rPr>
              <a:t>gösterebilir.</a:t>
            </a:r>
          </a:p>
          <a:p>
            <a:pPr algn="just"/>
            <a:endParaRPr lang="tr-TR" sz="1800" dirty="0" smtClean="0">
              <a:latin typeface="Calibri" pitchFamily="34" charset="0"/>
            </a:endParaRPr>
          </a:p>
          <a:p>
            <a:pPr algn="just"/>
            <a:r>
              <a:rPr lang="tr-TR" sz="1800" dirty="0" smtClean="0">
                <a:latin typeface="Calibri" pitchFamily="34" charset="0"/>
              </a:rPr>
              <a:t>Alıcının </a:t>
            </a:r>
            <a:r>
              <a:rPr lang="tr-TR" sz="1800" dirty="0">
                <a:latin typeface="Calibri" pitchFamily="34" charset="0"/>
              </a:rPr>
              <a:t>ön hazırlık yapabilmesi için önemli olan bu faturalar, kesin fatura niteliği </a:t>
            </a:r>
            <a:r>
              <a:rPr lang="tr-TR" sz="1800" dirty="0" smtClean="0">
                <a:latin typeface="Calibri" pitchFamily="34" charset="0"/>
              </a:rPr>
              <a:t>taşımaz.</a:t>
            </a:r>
          </a:p>
          <a:p>
            <a:pPr algn="just"/>
            <a:endParaRPr lang="tr-TR" sz="1800" dirty="0">
              <a:latin typeface="Calibri" pitchFamily="34" charset="0"/>
            </a:endParaRPr>
          </a:p>
          <a:p>
            <a:pPr algn="just"/>
            <a:r>
              <a:rPr lang="tr-TR" sz="1800" dirty="0" smtClean="0">
                <a:latin typeface="Calibri" pitchFamily="34" charset="0"/>
              </a:rPr>
              <a:t>Satış </a:t>
            </a:r>
            <a:r>
              <a:rPr lang="tr-TR" sz="1800" dirty="0">
                <a:latin typeface="Calibri" pitchFamily="34" charset="0"/>
              </a:rPr>
              <a:t>akreditifli yapılacaksa, ihracatçı proforma fatura düzenlemek zorundadır</a:t>
            </a:r>
            <a:r>
              <a:rPr lang="tr-TR" sz="1800" dirty="0" smtClean="0">
                <a:latin typeface="Calibri" pitchFamily="34" charset="0"/>
              </a:rPr>
              <a:t>.</a:t>
            </a:r>
            <a:endParaRPr lang="tr-TR" sz="1800" dirty="0">
              <a:latin typeface="Calibri" pitchFamily="34" charset="0"/>
            </a:endParaRPr>
          </a:p>
        </p:txBody>
      </p:sp>
      <p:sp>
        <p:nvSpPr>
          <p:cNvPr id="2" name="1 Başlık"/>
          <p:cNvSpPr>
            <a:spLocks noGrp="1"/>
          </p:cNvSpPr>
          <p:nvPr>
            <p:ph type="title"/>
          </p:nvPr>
        </p:nvSpPr>
        <p:spPr>
          <a:ln>
            <a:solidFill>
              <a:schemeClr val="accent2">
                <a:lumMod val="75000"/>
              </a:schemeClr>
            </a:solidFill>
          </a:ln>
        </p:spPr>
        <p:style>
          <a:lnRef idx="0">
            <a:schemeClr val="accent1"/>
          </a:lnRef>
          <a:fillRef idx="3">
            <a:schemeClr val="accent1"/>
          </a:fillRef>
          <a:effectRef idx="3">
            <a:schemeClr val="accent1"/>
          </a:effectRef>
          <a:fontRef idx="minor">
            <a:schemeClr val="lt1"/>
          </a:fontRef>
        </p:style>
        <p:txBody>
          <a:bodyPr>
            <a:noAutofit/>
            <a:scene3d>
              <a:camera prst="orthographicFront"/>
              <a:lightRig rig="soft" dir="t"/>
            </a:scene3d>
            <a:sp3d prstMaterial="softEdge">
              <a:bevelT w="25400" h="25400"/>
            </a:sp3d>
          </a:bodyPr>
          <a:lstStyle/>
          <a:p>
            <a:pPr algn="ctr"/>
            <a:r>
              <a:rPr lang="tr-TR" sz="4000" dirty="0">
                <a:effectLst/>
                <a:latin typeface="Calibri" pitchFamily="34" charset="0"/>
              </a:rPr>
              <a:t>TEKLİF FATURASI </a:t>
            </a:r>
            <a:br>
              <a:rPr lang="tr-TR" sz="4000" dirty="0">
                <a:effectLst/>
                <a:latin typeface="Calibri" pitchFamily="34" charset="0"/>
              </a:rPr>
            </a:br>
            <a:r>
              <a:rPr lang="tr-TR" sz="4000" dirty="0" smtClean="0">
                <a:effectLst/>
                <a:latin typeface="Calibri" pitchFamily="34" charset="0"/>
              </a:rPr>
              <a:t>(</a:t>
            </a:r>
            <a:r>
              <a:rPr lang="en-US" sz="4000" dirty="0" err="1" smtClean="0">
                <a:effectLst/>
                <a:latin typeface="Calibri" pitchFamily="34" charset="0"/>
              </a:rPr>
              <a:t>Proforma</a:t>
            </a:r>
            <a:r>
              <a:rPr lang="en-US" sz="4000" dirty="0" smtClean="0">
                <a:effectLst/>
                <a:latin typeface="Calibri" pitchFamily="34" charset="0"/>
              </a:rPr>
              <a:t> Invoice</a:t>
            </a:r>
            <a:r>
              <a:rPr lang="tr-TR" sz="4000" dirty="0" smtClean="0">
                <a:effectLst/>
                <a:latin typeface="Calibri" pitchFamily="34" charset="0"/>
              </a:rPr>
              <a:t>)</a:t>
            </a:r>
            <a:endParaRPr lang="tr-TR" sz="4000" dirty="0">
              <a:solidFill>
                <a:schemeClr val="bg1"/>
              </a:solidFill>
              <a:effectLst/>
              <a:latin typeface="Calibri" pitchFamily="34" charset="0"/>
            </a:endParaRPr>
          </a:p>
        </p:txBody>
      </p:sp>
      <p:pic>
        <p:nvPicPr>
          <p:cNvPr id="5" name="Picture 2" descr="C:\Users\hp\Desktop\proforma_invoice.gif"/>
          <p:cNvPicPr>
            <a:picLocks noChangeAspect="1" noChangeArrowheads="1"/>
          </p:cNvPicPr>
          <p:nvPr/>
        </p:nvPicPr>
        <p:blipFill>
          <a:blip r:embed="rId2" cstate="print"/>
          <a:srcRect/>
          <a:stretch>
            <a:fillRect/>
          </a:stretch>
        </p:blipFill>
        <p:spPr bwMode="auto">
          <a:xfrm>
            <a:off x="5148064" y="1512370"/>
            <a:ext cx="3528392" cy="4437113"/>
          </a:xfrm>
          <a:prstGeom prst="rect">
            <a:avLst/>
          </a:prstGeom>
          <a:noFill/>
        </p:spPr>
      </p:pic>
    </p:spTree>
    <p:extLst>
      <p:ext uri="{BB962C8B-B14F-4D97-AF65-F5344CB8AC3E}">
        <p14:creationId xmlns:p14="http://schemas.microsoft.com/office/powerpoint/2010/main" val="20564571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a:effectLst>
            <a:glow rad="228600">
              <a:schemeClr val="accent1">
                <a:satMod val="175000"/>
                <a:alpha val="40000"/>
              </a:schemeClr>
            </a:glow>
          </a:effectLst>
        </p:spPr>
        <p:txBody>
          <a:bodyPr anchor="ctr">
            <a:normAutofit/>
          </a:bodyPr>
          <a:lstStyle/>
          <a:p>
            <a:pPr algn="just"/>
            <a:r>
              <a:rPr lang="tr-TR" sz="1800" dirty="0" smtClean="0">
                <a:latin typeface="Calibri" pitchFamily="34" charset="0"/>
              </a:rPr>
              <a:t>İhraç </a:t>
            </a:r>
            <a:r>
              <a:rPr lang="tr-TR" sz="1800" dirty="0">
                <a:latin typeface="Calibri" pitchFamily="34" charset="0"/>
              </a:rPr>
              <a:t>konusu ürünlerin ambalajı, her bir kutu, balya veya çuvalın içinde neler olduğu ve yüklemeye konu her bir kolinin boyutları ve ağırlığı gibi hususlarda detaylı bilgileri içerir</a:t>
            </a:r>
            <a:r>
              <a:rPr lang="tr-TR" sz="1800" dirty="0" smtClean="0">
                <a:latin typeface="Calibri" pitchFamily="34" charset="0"/>
              </a:rPr>
              <a:t>.</a:t>
            </a:r>
          </a:p>
          <a:p>
            <a:pPr algn="just"/>
            <a:r>
              <a:rPr lang="tr-TR" sz="1800" dirty="0" smtClean="0">
                <a:latin typeface="Calibri" pitchFamily="34" charset="0"/>
              </a:rPr>
              <a:t>Detaylı Çeki Listesi ? </a:t>
            </a:r>
            <a:endParaRPr lang="tr-TR" sz="1800" dirty="0">
              <a:latin typeface="Calibri" pitchFamily="34" charset="0"/>
            </a:endParaRPr>
          </a:p>
        </p:txBody>
      </p:sp>
      <p:sp>
        <p:nvSpPr>
          <p:cNvPr id="2" name="1 Başlık"/>
          <p:cNvSpPr>
            <a:spLocks noGrp="1"/>
          </p:cNvSpPr>
          <p:nvPr>
            <p:ph type="title"/>
          </p:nvPr>
        </p:nvSpPr>
        <p:spPr>
          <a:ln>
            <a:solidFill>
              <a:schemeClr val="accent2">
                <a:lumMod val="75000"/>
              </a:schemeClr>
            </a:solidFill>
          </a:ln>
        </p:spPr>
        <p:style>
          <a:lnRef idx="0">
            <a:schemeClr val="accent1"/>
          </a:lnRef>
          <a:fillRef idx="3">
            <a:schemeClr val="accent1"/>
          </a:fillRef>
          <a:effectRef idx="3">
            <a:schemeClr val="accent1"/>
          </a:effectRef>
          <a:fontRef idx="minor">
            <a:schemeClr val="lt1"/>
          </a:fontRef>
        </p:style>
        <p:txBody>
          <a:bodyPr>
            <a:noAutofit/>
            <a:scene3d>
              <a:camera prst="orthographicFront"/>
              <a:lightRig rig="soft" dir="t"/>
            </a:scene3d>
            <a:sp3d prstMaterial="softEdge">
              <a:bevelT w="25400" h="25400"/>
            </a:sp3d>
          </a:bodyPr>
          <a:lstStyle/>
          <a:p>
            <a:pPr algn="ctr"/>
            <a:r>
              <a:rPr lang="tr-TR" sz="4000" dirty="0">
                <a:effectLst/>
                <a:latin typeface="Calibri" pitchFamily="34" charset="0"/>
              </a:rPr>
              <a:t>KOLİ LİSTESİ</a:t>
            </a:r>
            <a:br>
              <a:rPr lang="tr-TR" sz="4000" dirty="0">
                <a:effectLst/>
                <a:latin typeface="Calibri" pitchFamily="34" charset="0"/>
              </a:rPr>
            </a:br>
            <a:r>
              <a:rPr lang="tr-TR" sz="4000" dirty="0">
                <a:effectLst/>
                <a:latin typeface="Calibri" pitchFamily="34" charset="0"/>
              </a:rPr>
              <a:t>(</a:t>
            </a:r>
            <a:r>
              <a:rPr lang="tr-TR" sz="4000" dirty="0" err="1">
                <a:effectLst/>
                <a:latin typeface="Calibri" pitchFamily="34" charset="0"/>
              </a:rPr>
              <a:t>Packing</a:t>
            </a:r>
            <a:r>
              <a:rPr lang="tr-TR" sz="4000" dirty="0">
                <a:effectLst/>
                <a:latin typeface="Calibri" pitchFamily="34" charset="0"/>
              </a:rPr>
              <a:t> </a:t>
            </a:r>
            <a:r>
              <a:rPr lang="tr-TR" sz="4000" dirty="0" err="1">
                <a:effectLst/>
                <a:latin typeface="Calibri" pitchFamily="34" charset="0"/>
              </a:rPr>
              <a:t>List</a:t>
            </a:r>
            <a:r>
              <a:rPr lang="tr-TR" sz="4000" dirty="0">
                <a:effectLst/>
                <a:latin typeface="Calibri" pitchFamily="34" charset="0"/>
              </a:rPr>
              <a:t>)</a:t>
            </a:r>
            <a:endParaRPr lang="tr-TR" sz="4000" dirty="0">
              <a:solidFill>
                <a:schemeClr val="bg1"/>
              </a:solidFill>
              <a:effectLst/>
              <a:latin typeface="Calibri" pitchFamily="34" charset="0"/>
            </a:endParaRPr>
          </a:p>
        </p:txBody>
      </p:sp>
      <p:pic>
        <p:nvPicPr>
          <p:cNvPr id="5" name="Picture 2" descr="C:\Users\Fedai\Desktop\ULUSLARARASI PAZARLAMA ÖDEVLERİ\görseller\3- Koli Listesi.jpg"/>
          <p:cNvPicPr>
            <a:picLocks noChangeAspect="1" noChangeArrowheads="1"/>
          </p:cNvPicPr>
          <p:nvPr/>
        </p:nvPicPr>
        <p:blipFill>
          <a:blip r:embed="rId2" cstate="print"/>
          <a:srcRect/>
          <a:stretch>
            <a:fillRect/>
          </a:stretch>
        </p:blipFill>
        <p:spPr bwMode="auto">
          <a:xfrm>
            <a:off x="5148064" y="1545046"/>
            <a:ext cx="3456384" cy="4653136"/>
          </a:xfrm>
          <a:prstGeom prst="rect">
            <a:avLst/>
          </a:prstGeom>
          <a:noFill/>
          <a:ln w="9525">
            <a:noFill/>
            <a:miter lim="800000"/>
            <a:headEnd/>
            <a:tailEnd/>
          </a:ln>
        </p:spPr>
      </p:pic>
    </p:spTree>
    <p:extLst>
      <p:ext uri="{BB962C8B-B14F-4D97-AF65-F5344CB8AC3E}">
        <p14:creationId xmlns:p14="http://schemas.microsoft.com/office/powerpoint/2010/main" val="42880272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a:effectLst>
            <a:glow rad="228600">
              <a:schemeClr val="accent1">
                <a:satMod val="175000"/>
                <a:alpha val="40000"/>
              </a:schemeClr>
            </a:glow>
          </a:effectLst>
        </p:spPr>
        <p:txBody>
          <a:bodyPr anchor="ctr">
            <a:normAutofit/>
          </a:bodyPr>
          <a:lstStyle/>
          <a:p>
            <a:pPr algn="just">
              <a:buFont typeface="Wingdings 3" pitchFamily="18" charset="2"/>
              <a:buChar char=""/>
            </a:pPr>
            <a:r>
              <a:rPr lang="tr-TR" sz="1800" dirty="0">
                <a:latin typeface="Calibri" pitchFamily="34" charset="0"/>
              </a:rPr>
              <a:t>Menşe Şahadetnamesi, ihraç edilecek malın menşeini yani üretildiği yeri, hangi ülkeye ait olduğunu gösteren belgedir</a:t>
            </a:r>
            <a:r>
              <a:rPr lang="tr-TR" sz="1800" dirty="0" smtClean="0">
                <a:latin typeface="Calibri" pitchFamily="34" charset="0"/>
              </a:rPr>
              <a:t>.</a:t>
            </a:r>
          </a:p>
          <a:p>
            <a:pPr algn="just">
              <a:buFont typeface="Wingdings 3" pitchFamily="18" charset="2"/>
              <a:buChar char=""/>
            </a:pPr>
            <a:endParaRPr lang="tr-TR" sz="1800" dirty="0">
              <a:latin typeface="Calibri" pitchFamily="34" charset="0"/>
            </a:endParaRPr>
          </a:p>
          <a:p>
            <a:pPr algn="just">
              <a:buFont typeface="Wingdings 3" pitchFamily="18" charset="2"/>
              <a:buChar char=""/>
            </a:pPr>
            <a:r>
              <a:rPr lang="tr-TR" sz="1800" dirty="0">
                <a:latin typeface="Calibri" pitchFamily="34" charset="0"/>
              </a:rPr>
              <a:t>Malların menşei, hangi ülkeye ait olduğu, ithalatçı ülke tarafından uygulanacak gümrük vergisi oranlarını etkileyebilir. Bu nedenle söz konusu belgeyi ithalatçı ülkenin talep ettiği biçimde dikkatlice ve doğru hazırlamak çok önemlidir</a:t>
            </a:r>
            <a:r>
              <a:rPr lang="tr-TR" sz="1800" dirty="0" smtClean="0">
                <a:latin typeface="Calibri" pitchFamily="34" charset="0"/>
              </a:rPr>
              <a:t>.</a:t>
            </a:r>
            <a:endParaRPr lang="tr-TR" sz="1800" dirty="0">
              <a:latin typeface="Calibri" pitchFamily="34" charset="0"/>
            </a:endParaRPr>
          </a:p>
        </p:txBody>
      </p:sp>
      <p:sp>
        <p:nvSpPr>
          <p:cNvPr id="2" name="1 Başlık"/>
          <p:cNvSpPr>
            <a:spLocks noGrp="1"/>
          </p:cNvSpPr>
          <p:nvPr>
            <p:ph type="title"/>
          </p:nvPr>
        </p:nvSpPr>
        <p:spPr>
          <a:ln>
            <a:solidFill>
              <a:schemeClr val="accent2">
                <a:lumMod val="75000"/>
              </a:schemeClr>
            </a:solidFill>
          </a:ln>
        </p:spPr>
        <p:style>
          <a:lnRef idx="0">
            <a:schemeClr val="accent1"/>
          </a:lnRef>
          <a:fillRef idx="3">
            <a:schemeClr val="accent1"/>
          </a:fillRef>
          <a:effectRef idx="3">
            <a:schemeClr val="accent1"/>
          </a:effectRef>
          <a:fontRef idx="minor">
            <a:schemeClr val="lt1"/>
          </a:fontRef>
        </p:style>
        <p:txBody>
          <a:bodyPr>
            <a:noAutofit/>
            <a:scene3d>
              <a:camera prst="orthographicFront"/>
              <a:lightRig rig="soft" dir="t"/>
            </a:scene3d>
            <a:sp3d prstMaterial="softEdge">
              <a:bevelT w="25400" h="25400"/>
            </a:sp3d>
          </a:bodyPr>
          <a:lstStyle/>
          <a:p>
            <a:pPr algn="ctr"/>
            <a:r>
              <a:rPr lang="tr-TR" sz="4000" dirty="0">
                <a:effectLst/>
                <a:latin typeface="Calibri" pitchFamily="34" charset="0"/>
              </a:rPr>
              <a:t>MENŞEİ ŞAHADETNAMESİ</a:t>
            </a:r>
            <a:br>
              <a:rPr lang="tr-TR" sz="4000" dirty="0">
                <a:effectLst/>
                <a:latin typeface="Calibri" pitchFamily="34" charset="0"/>
              </a:rPr>
            </a:br>
            <a:r>
              <a:rPr lang="tr-TR" sz="4000" dirty="0">
                <a:effectLst/>
                <a:latin typeface="Calibri" pitchFamily="34" charset="0"/>
              </a:rPr>
              <a:t> (</a:t>
            </a:r>
            <a:r>
              <a:rPr lang="tr-TR" sz="4000" dirty="0" err="1">
                <a:effectLst/>
                <a:latin typeface="Calibri" pitchFamily="34" charset="0"/>
              </a:rPr>
              <a:t>Certificate</a:t>
            </a:r>
            <a:r>
              <a:rPr lang="tr-TR" sz="4000" dirty="0">
                <a:effectLst/>
                <a:latin typeface="Calibri" pitchFamily="34" charset="0"/>
              </a:rPr>
              <a:t> of </a:t>
            </a:r>
            <a:r>
              <a:rPr lang="tr-TR" sz="4000" dirty="0" err="1">
                <a:effectLst/>
                <a:latin typeface="Calibri" pitchFamily="34" charset="0"/>
              </a:rPr>
              <a:t>Origin</a:t>
            </a:r>
            <a:r>
              <a:rPr lang="tr-TR" sz="4000" dirty="0">
                <a:effectLst/>
                <a:latin typeface="Calibri" pitchFamily="34" charset="0"/>
              </a:rPr>
              <a:t>)</a:t>
            </a:r>
            <a:endParaRPr lang="tr-TR" sz="4000" dirty="0">
              <a:solidFill>
                <a:schemeClr val="bg1"/>
              </a:solidFill>
              <a:effectLst/>
              <a:latin typeface="Calibri" pitchFamily="34" charset="0"/>
            </a:endParaRPr>
          </a:p>
        </p:txBody>
      </p:sp>
      <p:pic>
        <p:nvPicPr>
          <p:cNvPr id="6" name="Picture 2" descr="C:\Users\Fedai\Desktop\ULUSLARARASI PAZARLAMA ÖDEVLERİ\görseller\4- Menşe' şehadetnamesi2.jpg"/>
          <p:cNvPicPr>
            <a:picLocks noChangeAspect="1" noChangeArrowheads="1"/>
          </p:cNvPicPr>
          <p:nvPr/>
        </p:nvPicPr>
        <p:blipFill>
          <a:blip r:embed="rId2" cstate="print"/>
          <a:srcRect/>
          <a:stretch>
            <a:fillRect/>
          </a:stretch>
        </p:blipFill>
        <p:spPr bwMode="auto">
          <a:xfrm>
            <a:off x="4788024" y="1556792"/>
            <a:ext cx="3888432" cy="4968552"/>
          </a:xfrm>
          <a:prstGeom prst="rect">
            <a:avLst/>
          </a:prstGeom>
          <a:noFill/>
          <a:ln w="9525">
            <a:noFill/>
            <a:miter lim="800000"/>
            <a:headEnd/>
            <a:tailEnd/>
          </a:ln>
        </p:spPr>
      </p:pic>
    </p:spTree>
    <p:extLst>
      <p:ext uri="{BB962C8B-B14F-4D97-AF65-F5344CB8AC3E}">
        <p14:creationId xmlns:p14="http://schemas.microsoft.com/office/powerpoint/2010/main" val="6514584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a:effectLst>
            <a:glow rad="228600">
              <a:schemeClr val="accent1">
                <a:satMod val="175000"/>
                <a:alpha val="40000"/>
              </a:schemeClr>
            </a:glow>
          </a:effectLst>
        </p:spPr>
        <p:txBody>
          <a:bodyPr anchor="ctr">
            <a:normAutofit/>
          </a:bodyPr>
          <a:lstStyle/>
          <a:p>
            <a:pPr algn="just"/>
            <a:r>
              <a:rPr lang="tr-TR" sz="1800" dirty="0">
                <a:latin typeface="Calibri" pitchFamily="34" charset="0"/>
              </a:rPr>
              <a:t>Sigortalı ile sigorta firması arasında yapılan sözleşme uyarınca sigortaya konu olan malın risklere karşı sigorta edildiğini kanıtlayan ve tarafların hak ve sorumluluklarını gösteren belgedir</a:t>
            </a:r>
            <a:r>
              <a:rPr lang="tr-TR" sz="1800" dirty="0" smtClean="0">
                <a:latin typeface="Calibri" pitchFamily="34" charset="0"/>
              </a:rPr>
              <a:t>.</a:t>
            </a:r>
          </a:p>
          <a:p>
            <a:pPr algn="just"/>
            <a:r>
              <a:rPr lang="tr-TR" sz="1800" dirty="0" smtClean="0">
                <a:latin typeface="Calibri" pitchFamily="34" charset="0"/>
              </a:rPr>
              <a:t>ALL RISK </a:t>
            </a:r>
          </a:p>
          <a:p>
            <a:pPr algn="just"/>
            <a:r>
              <a:rPr lang="tr-TR" sz="1800" dirty="0" smtClean="0">
                <a:latin typeface="Calibri" pitchFamily="34" charset="0"/>
              </a:rPr>
              <a:t>TAM ZIYA </a:t>
            </a:r>
            <a:endParaRPr lang="tr-TR" sz="1800" dirty="0">
              <a:latin typeface="Calibri" pitchFamily="34" charset="0"/>
            </a:endParaRPr>
          </a:p>
        </p:txBody>
      </p:sp>
      <p:sp>
        <p:nvSpPr>
          <p:cNvPr id="2" name="1 Başlık"/>
          <p:cNvSpPr>
            <a:spLocks noGrp="1"/>
          </p:cNvSpPr>
          <p:nvPr>
            <p:ph type="title"/>
          </p:nvPr>
        </p:nvSpPr>
        <p:spPr>
          <a:ln>
            <a:solidFill>
              <a:schemeClr val="accent2">
                <a:lumMod val="75000"/>
              </a:schemeClr>
            </a:solidFill>
          </a:ln>
        </p:spPr>
        <p:style>
          <a:lnRef idx="0">
            <a:schemeClr val="accent1"/>
          </a:lnRef>
          <a:fillRef idx="3">
            <a:schemeClr val="accent1"/>
          </a:fillRef>
          <a:effectRef idx="3">
            <a:schemeClr val="accent1"/>
          </a:effectRef>
          <a:fontRef idx="minor">
            <a:schemeClr val="lt1"/>
          </a:fontRef>
        </p:style>
        <p:txBody>
          <a:bodyPr>
            <a:noAutofit/>
            <a:scene3d>
              <a:camera prst="orthographicFront"/>
              <a:lightRig rig="soft" dir="t"/>
            </a:scene3d>
            <a:sp3d prstMaterial="softEdge">
              <a:bevelT w="25400" h="25400"/>
            </a:sp3d>
          </a:bodyPr>
          <a:lstStyle/>
          <a:p>
            <a:pPr algn="ctr"/>
            <a:r>
              <a:rPr lang="tr-TR" sz="4000" dirty="0">
                <a:effectLst/>
                <a:latin typeface="Calibri" pitchFamily="34" charset="0"/>
              </a:rPr>
              <a:t>SİGORTA </a:t>
            </a:r>
            <a:r>
              <a:rPr lang="tr-TR" sz="4000" dirty="0" smtClean="0">
                <a:effectLst/>
                <a:latin typeface="Calibri" pitchFamily="34" charset="0"/>
              </a:rPr>
              <a:t>POLİÇESİ</a:t>
            </a:r>
            <a:br>
              <a:rPr lang="tr-TR" sz="4000" dirty="0" smtClean="0">
                <a:effectLst/>
                <a:latin typeface="Calibri" pitchFamily="34" charset="0"/>
              </a:rPr>
            </a:br>
            <a:r>
              <a:rPr lang="tr-TR" sz="4000" dirty="0" smtClean="0">
                <a:effectLst/>
                <a:latin typeface="Calibri" pitchFamily="34" charset="0"/>
              </a:rPr>
              <a:t>(</a:t>
            </a:r>
            <a:r>
              <a:rPr lang="tr-TR" sz="4000" dirty="0" err="1" smtClean="0">
                <a:effectLst/>
                <a:latin typeface="Calibri" pitchFamily="34" charset="0"/>
              </a:rPr>
              <a:t>Insurance</a:t>
            </a:r>
            <a:r>
              <a:rPr lang="tr-TR" sz="4000" dirty="0" smtClean="0">
                <a:effectLst/>
                <a:latin typeface="Calibri" pitchFamily="34" charset="0"/>
              </a:rPr>
              <a:t> </a:t>
            </a:r>
            <a:r>
              <a:rPr lang="tr-TR" sz="4000" dirty="0" err="1">
                <a:effectLst/>
                <a:latin typeface="Calibri" pitchFamily="34" charset="0"/>
              </a:rPr>
              <a:t>Policy</a:t>
            </a:r>
            <a:r>
              <a:rPr lang="tr-TR" sz="4000" dirty="0">
                <a:effectLst/>
                <a:latin typeface="Calibri" pitchFamily="34" charset="0"/>
              </a:rPr>
              <a:t>)</a:t>
            </a:r>
            <a:endParaRPr lang="tr-TR" sz="4000" dirty="0">
              <a:solidFill>
                <a:schemeClr val="bg1"/>
              </a:solidFill>
              <a:effectLst/>
              <a:latin typeface="Calibri" pitchFamily="34" charset="0"/>
            </a:endParaRPr>
          </a:p>
        </p:txBody>
      </p:sp>
      <p:pic>
        <p:nvPicPr>
          <p:cNvPr id="5" name="Picture 2" descr="C:\Users\Fedai\Desktop\ULUSLARARASI PAZARLAMA ÖDEVLERİ\görseller\5- Sigorta Belgesi.jpg"/>
          <p:cNvPicPr>
            <a:picLocks noChangeAspect="1" noChangeArrowheads="1"/>
          </p:cNvPicPr>
          <p:nvPr/>
        </p:nvPicPr>
        <p:blipFill>
          <a:blip r:embed="rId2" cstate="print"/>
          <a:srcRect/>
          <a:stretch>
            <a:fillRect/>
          </a:stretch>
        </p:blipFill>
        <p:spPr bwMode="auto">
          <a:xfrm>
            <a:off x="4860032" y="1556792"/>
            <a:ext cx="3816424" cy="5026252"/>
          </a:xfrm>
          <a:prstGeom prst="rect">
            <a:avLst/>
          </a:prstGeom>
          <a:noFill/>
          <a:ln w="9525">
            <a:noFill/>
            <a:miter lim="800000"/>
            <a:headEnd/>
            <a:tailEnd/>
          </a:ln>
        </p:spPr>
      </p:pic>
    </p:spTree>
    <p:extLst>
      <p:ext uri="{BB962C8B-B14F-4D97-AF65-F5344CB8AC3E}">
        <p14:creationId xmlns:p14="http://schemas.microsoft.com/office/powerpoint/2010/main" val="34316866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effectLst>
            <a:glow rad="228600">
              <a:schemeClr val="accent1">
                <a:satMod val="175000"/>
                <a:alpha val="40000"/>
              </a:schemeClr>
            </a:glow>
          </a:effectLst>
        </p:spPr>
        <p:txBody>
          <a:bodyPr anchor="ctr">
            <a:normAutofit fontScale="85000" lnSpcReduction="20000"/>
          </a:bodyPr>
          <a:lstStyle/>
          <a:p>
            <a:pPr algn="just"/>
            <a:r>
              <a:rPr lang="tr-TR" sz="3600" b="1" dirty="0" smtClean="0">
                <a:latin typeface="Calibri" pitchFamily="34" charset="0"/>
              </a:rPr>
              <a:t>Türkiye İhracatçılar Birliği, ihracatı;  </a:t>
            </a:r>
            <a:r>
              <a:rPr lang="tr-TR" sz="3600" dirty="0" smtClean="0">
                <a:latin typeface="Calibri" pitchFamily="34" charset="0"/>
              </a:rPr>
              <a:t>’bir ülkede üretilen bir malın, yabancı ülkelere döviz karşılığında satılması’ olarak tanımlar.</a:t>
            </a:r>
          </a:p>
          <a:p>
            <a:pPr algn="just"/>
            <a:endParaRPr lang="tr-TR" sz="3600" dirty="0" smtClean="0">
              <a:latin typeface="Calibri" pitchFamily="34" charset="0"/>
            </a:endParaRPr>
          </a:p>
          <a:p>
            <a:pPr algn="just"/>
            <a:r>
              <a:rPr lang="tr-TR" sz="3600" b="1" dirty="0" smtClean="0">
                <a:latin typeface="Calibri" pitchFamily="34" charset="0"/>
              </a:rPr>
              <a:t>İhracatçı, </a:t>
            </a:r>
            <a:r>
              <a:rPr lang="tr-TR" sz="3600" dirty="0" smtClean="0">
                <a:latin typeface="Calibri" pitchFamily="34" charset="0"/>
              </a:rPr>
              <a:t>ihraç edeceği mala göre ilgili İhracatçı Birlikleri Genel Sekreterliğine üye olan, vergi numarasına sahip gerçek veya tüzel kişiler ile tüzel kişilik statüsüne sahip olmamakla birlikte yürürlükteki mevzuat hükümlerine istinaden hukuki tasarruf yapma yetkisi tanınan ortaklıklardır.</a:t>
            </a:r>
            <a:endParaRPr lang="tr-TR" sz="2400" dirty="0"/>
          </a:p>
        </p:txBody>
      </p:sp>
      <p:sp>
        <p:nvSpPr>
          <p:cNvPr id="2" name="1 Başlık"/>
          <p:cNvSpPr>
            <a:spLocks noGrp="1"/>
          </p:cNvSpPr>
          <p:nvPr>
            <p:ph type="title"/>
          </p:nvPr>
        </p:nvSpPr>
        <p:spPr>
          <a:ln>
            <a:solidFill>
              <a:schemeClr val="accent2">
                <a:lumMod val="75000"/>
              </a:schemeClr>
            </a:solidFill>
          </a:ln>
        </p:spPr>
        <p:style>
          <a:lnRef idx="0">
            <a:schemeClr val="accent1"/>
          </a:lnRef>
          <a:fillRef idx="3">
            <a:schemeClr val="accent1"/>
          </a:fillRef>
          <a:effectRef idx="3">
            <a:schemeClr val="accent1"/>
          </a:effectRef>
          <a:fontRef idx="minor">
            <a:schemeClr val="lt1"/>
          </a:fontRef>
        </p:style>
        <p:txBody>
          <a:bodyPr>
            <a:normAutofit/>
            <a:scene3d>
              <a:camera prst="orthographicFront"/>
              <a:lightRig rig="soft" dir="t"/>
            </a:scene3d>
            <a:sp3d prstMaterial="softEdge">
              <a:bevelT w="25400" h="25400"/>
            </a:sp3d>
          </a:bodyPr>
          <a:lstStyle/>
          <a:p>
            <a:pPr algn="ctr"/>
            <a:r>
              <a:rPr lang="tr-TR" sz="5000" dirty="0" smtClean="0">
                <a:latin typeface="Calibri" pitchFamily="34" charset="0"/>
              </a:rPr>
              <a:t>İHRACAT</a:t>
            </a:r>
            <a:endParaRPr lang="tr-TR" sz="5000" dirty="0">
              <a:latin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a:effectLst>
            <a:glow rad="228600">
              <a:schemeClr val="accent1">
                <a:satMod val="175000"/>
                <a:alpha val="40000"/>
              </a:schemeClr>
            </a:glow>
          </a:effectLst>
        </p:spPr>
        <p:txBody>
          <a:bodyPr anchor="ctr">
            <a:normAutofit/>
          </a:bodyPr>
          <a:lstStyle/>
          <a:p>
            <a:pPr algn="just"/>
            <a:r>
              <a:rPr lang="tr-TR" sz="1800" dirty="0" smtClean="0">
                <a:latin typeface="Calibri" pitchFamily="34" charset="0"/>
              </a:rPr>
              <a:t>Kambiyo </a:t>
            </a:r>
            <a:r>
              <a:rPr lang="tr-TR" sz="1800" dirty="0">
                <a:latin typeface="Calibri" pitchFamily="34" charset="0"/>
              </a:rPr>
              <a:t>Senedi, ihracatçı tarafından hazırlanan ve imzalanan, ithalatçının ödediği veya gelecekte belli bir sürede ödemeyi taahhüt ettiği miktarı ihracatçıya ödeyeceğini gösteren belgedir</a:t>
            </a:r>
            <a:r>
              <a:rPr lang="tr-TR" sz="1800" dirty="0" smtClean="0">
                <a:latin typeface="Calibri" pitchFamily="34" charset="0"/>
              </a:rPr>
              <a:t>.</a:t>
            </a:r>
            <a:endParaRPr lang="tr-TR" sz="1800" dirty="0">
              <a:latin typeface="Calibri" pitchFamily="34" charset="0"/>
            </a:endParaRPr>
          </a:p>
        </p:txBody>
      </p:sp>
      <p:sp>
        <p:nvSpPr>
          <p:cNvPr id="2" name="1 Başlık"/>
          <p:cNvSpPr>
            <a:spLocks noGrp="1"/>
          </p:cNvSpPr>
          <p:nvPr>
            <p:ph type="title"/>
          </p:nvPr>
        </p:nvSpPr>
        <p:spPr>
          <a:ln>
            <a:solidFill>
              <a:schemeClr val="accent2">
                <a:lumMod val="75000"/>
              </a:schemeClr>
            </a:solidFill>
          </a:ln>
        </p:spPr>
        <p:style>
          <a:lnRef idx="0">
            <a:schemeClr val="accent1"/>
          </a:lnRef>
          <a:fillRef idx="3">
            <a:schemeClr val="accent1"/>
          </a:fillRef>
          <a:effectRef idx="3">
            <a:schemeClr val="accent1"/>
          </a:effectRef>
          <a:fontRef idx="minor">
            <a:schemeClr val="lt1"/>
          </a:fontRef>
        </p:style>
        <p:txBody>
          <a:bodyPr>
            <a:noAutofit/>
            <a:scene3d>
              <a:camera prst="orthographicFront"/>
              <a:lightRig rig="soft" dir="t"/>
            </a:scene3d>
            <a:sp3d prstMaterial="softEdge">
              <a:bevelT w="25400" h="25400"/>
            </a:sp3d>
          </a:bodyPr>
          <a:lstStyle/>
          <a:p>
            <a:pPr algn="ctr"/>
            <a:r>
              <a:rPr lang="tr-TR" sz="4000" dirty="0">
                <a:effectLst/>
                <a:latin typeface="Calibri" pitchFamily="34" charset="0"/>
              </a:rPr>
              <a:t>KAMBİYO SENEDİ</a:t>
            </a:r>
            <a:br>
              <a:rPr lang="tr-TR" sz="4000" dirty="0">
                <a:effectLst/>
                <a:latin typeface="Calibri" pitchFamily="34" charset="0"/>
              </a:rPr>
            </a:br>
            <a:r>
              <a:rPr lang="tr-TR" sz="4000" dirty="0">
                <a:effectLst/>
                <a:latin typeface="Calibri" pitchFamily="34" charset="0"/>
              </a:rPr>
              <a:t>(Bill of Exchange)</a:t>
            </a:r>
            <a:endParaRPr lang="tr-TR" sz="4000" dirty="0">
              <a:solidFill>
                <a:schemeClr val="bg1"/>
              </a:solidFill>
              <a:effectLst/>
              <a:latin typeface="Calibri" pitchFamily="34" charset="0"/>
            </a:endParaRPr>
          </a:p>
        </p:txBody>
      </p:sp>
      <p:pic>
        <p:nvPicPr>
          <p:cNvPr id="6" name="Picture 2"/>
          <p:cNvPicPr>
            <a:picLocks noChangeAspect="1" noChangeArrowheads="1"/>
          </p:cNvPicPr>
          <p:nvPr/>
        </p:nvPicPr>
        <p:blipFill>
          <a:blip r:embed="rId2" cstate="print"/>
          <a:srcRect/>
          <a:stretch>
            <a:fillRect/>
          </a:stretch>
        </p:blipFill>
        <p:spPr bwMode="auto">
          <a:xfrm>
            <a:off x="4644008" y="1628800"/>
            <a:ext cx="4032448" cy="4968552"/>
          </a:xfrm>
          <a:prstGeom prst="rect">
            <a:avLst/>
          </a:prstGeom>
          <a:noFill/>
          <a:ln w="9525">
            <a:noFill/>
            <a:miter lim="800000"/>
            <a:headEnd/>
            <a:tailEnd/>
          </a:ln>
        </p:spPr>
      </p:pic>
    </p:spTree>
    <p:extLst>
      <p:ext uri="{BB962C8B-B14F-4D97-AF65-F5344CB8AC3E}">
        <p14:creationId xmlns:p14="http://schemas.microsoft.com/office/powerpoint/2010/main" val="32110501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a:effectLst>
            <a:glow rad="228600">
              <a:schemeClr val="accent1">
                <a:satMod val="175000"/>
                <a:alpha val="40000"/>
              </a:schemeClr>
            </a:glow>
          </a:effectLst>
        </p:spPr>
        <p:txBody>
          <a:bodyPr anchor="ctr">
            <a:normAutofit fontScale="92500" lnSpcReduction="20000"/>
          </a:bodyPr>
          <a:lstStyle/>
          <a:p>
            <a:pPr algn="just"/>
            <a:r>
              <a:rPr lang="tr-TR" sz="1800" b="1" dirty="0" smtClean="0">
                <a:latin typeface="Calibri" pitchFamily="34" charset="0"/>
              </a:rPr>
              <a:t>A.TR</a:t>
            </a:r>
            <a:r>
              <a:rPr lang="tr-TR" sz="1800" b="1" dirty="0">
                <a:latin typeface="Calibri" pitchFamily="34" charset="0"/>
              </a:rPr>
              <a:t>. DOLAŞIM BELGESİ </a:t>
            </a:r>
            <a:r>
              <a:rPr lang="tr-TR" sz="1800" b="1" dirty="0" smtClean="0">
                <a:latin typeface="Calibri" pitchFamily="34" charset="0"/>
              </a:rPr>
              <a:t>(</a:t>
            </a:r>
            <a:r>
              <a:rPr lang="tr-TR" sz="1800" b="1" dirty="0" err="1">
                <a:latin typeface="Calibri" pitchFamily="34" charset="0"/>
              </a:rPr>
              <a:t>Movement</a:t>
            </a:r>
            <a:r>
              <a:rPr lang="tr-TR" sz="1800" b="1" dirty="0">
                <a:latin typeface="Calibri" pitchFamily="34" charset="0"/>
              </a:rPr>
              <a:t> </a:t>
            </a:r>
            <a:r>
              <a:rPr lang="tr-TR" sz="1800" b="1" dirty="0" err="1" smtClean="0">
                <a:latin typeface="Calibri" pitchFamily="34" charset="0"/>
              </a:rPr>
              <a:t>Certificate</a:t>
            </a:r>
            <a:r>
              <a:rPr lang="tr-TR" sz="1800" b="1" dirty="0" smtClean="0">
                <a:latin typeface="Calibri" pitchFamily="34" charset="0"/>
              </a:rPr>
              <a:t>)</a:t>
            </a:r>
          </a:p>
          <a:p>
            <a:pPr algn="just"/>
            <a:endParaRPr lang="tr-TR" sz="1800" b="1" dirty="0">
              <a:latin typeface="Calibri" pitchFamily="34" charset="0"/>
            </a:endParaRPr>
          </a:p>
          <a:p>
            <a:pPr algn="just"/>
            <a:r>
              <a:rPr lang="tr-TR" sz="1800" dirty="0" smtClean="0">
                <a:latin typeface="Calibri" pitchFamily="34" charset="0"/>
              </a:rPr>
              <a:t>Türkiye </a:t>
            </a:r>
            <a:r>
              <a:rPr lang="tr-TR" sz="1800" dirty="0">
                <a:latin typeface="Calibri" pitchFamily="34" charset="0"/>
              </a:rPr>
              <a:t>ile Avrupa Birliği’nde serbest dolaşımda bulunan eşyanın Katma Protokol’de öngörülen tercihli rejimden yararlanabilmesi için ihracatçı ülke yetkili kuruluşlarınca düzenlenen </a:t>
            </a:r>
            <a:r>
              <a:rPr lang="tr-TR" sz="1800" dirty="0" smtClean="0">
                <a:latin typeface="Calibri" pitchFamily="34" charset="0"/>
              </a:rPr>
              <a:t>belgedir.</a:t>
            </a:r>
          </a:p>
          <a:p>
            <a:pPr algn="just"/>
            <a:endParaRPr lang="tr-TR" sz="1800" b="1" dirty="0">
              <a:latin typeface="Calibri" pitchFamily="34" charset="0"/>
            </a:endParaRPr>
          </a:p>
          <a:p>
            <a:pPr algn="just"/>
            <a:r>
              <a:rPr lang="tr-TR" sz="1800" b="1" dirty="0" smtClean="0">
                <a:latin typeface="Calibri" pitchFamily="34" charset="0"/>
              </a:rPr>
              <a:t>EUR.1 </a:t>
            </a:r>
            <a:r>
              <a:rPr lang="tr-TR" sz="1800" b="1" dirty="0">
                <a:latin typeface="Calibri" pitchFamily="34" charset="0"/>
              </a:rPr>
              <a:t>DOLAŞIM BELGESİ </a:t>
            </a:r>
            <a:r>
              <a:rPr lang="tr-TR" sz="1800" b="1" dirty="0" smtClean="0">
                <a:latin typeface="Calibri" pitchFamily="34" charset="0"/>
              </a:rPr>
              <a:t>(</a:t>
            </a:r>
            <a:r>
              <a:rPr lang="tr-TR" sz="1800" b="1" dirty="0" err="1">
                <a:latin typeface="Calibri" pitchFamily="34" charset="0"/>
              </a:rPr>
              <a:t>Movement</a:t>
            </a:r>
            <a:r>
              <a:rPr lang="tr-TR" sz="1800" b="1" dirty="0">
                <a:latin typeface="Calibri" pitchFamily="34" charset="0"/>
              </a:rPr>
              <a:t> </a:t>
            </a:r>
            <a:r>
              <a:rPr lang="tr-TR" sz="1800" b="1" dirty="0" err="1" smtClean="0">
                <a:latin typeface="Calibri" pitchFamily="34" charset="0"/>
              </a:rPr>
              <a:t>Certificate</a:t>
            </a:r>
            <a:r>
              <a:rPr lang="tr-TR" sz="1800" b="1" dirty="0" smtClean="0">
                <a:latin typeface="Calibri" pitchFamily="34" charset="0"/>
              </a:rPr>
              <a:t>)</a:t>
            </a:r>
          </a:p>
          <a:p>
            <a:pPr algn="just"/>
            <a:endParaRPr lang="tr-TR" sz="1800" b="1" dirty="0">
              <a:latin typeface="Calibri" pitchFamily="34" charset="0"/>
            </a:endParaRPr>
          </a:p>
          <a:p>
            <a:pPr algn="just"/>
            <a:r>
              <a:rPr lang="tr-TR" sz="1800" dirty="0" smtClean="0">
                <a:latin typeface="Calibri" pitchFamily="34" charset="0"/>
              </a:rPr>
              <a:t>EFTA Ülkeleri, </a:t>
            </a:r>
            <a:r>
              <a:rPr lang="tr-TR" sz="1800" dirty="0">
                <a:latin typeface="Calibri" pitchFamily="34" charset="0"/>
              </a:rPr>
              <a:t>Türkiye ile Serbest Ticaret Anlaşması imzalamış olan diğer ülkeler ile ticarette ve Türkiye’nin Avrupa Birliği ile demir çelik ürünlerinde imzaladığı anlaşma kapsamı ürünlerin ticaretinde düzenlenen belgedir. </a:t>
            </a:r>
          </a:p>
        </p:txBody>
      </p:sp>
      <p:sp>
        <p:nvSpPr>
          <p:cNvPr id="2" name="1 Başlık"/>
          <p:cNvSpPr>
            <a:spLocks noGrp="1"/>
          </p:cNvSpPr>
          <p:nvPr>
            <p:ph type="title"/>
          </p:nvPr>
        </p:nvSpPr>
        <p:spPr>
          <a:ln>
            <a:solidFill>
              <a:schemeClr val="accent2">
                <a:lumMod val="75000"/>
              </a:schemeClr>
            </a:solidFill>
          </a:ln>
        </p:spPr>
        <p:style>
          <a:lnRef idx="0">
            <a:schemeClr val="accent1"/>
          </a:lnRef>
          <a:fillRef idx="3">
            <a:schemeClr val="accent1"/>
          </a:fillRef>
          <a:effectRef idx="3">
            <a:schemeClr val="accent1"/>
          </a:effectRef>
          <a:fontRef idx="minor">
            <a:schemeClr val="lt1"/>
          </a:fontRef>
        </p:style>
        <p:txBody>
          <a:bodyPr>
            <a:noAutofit/>
            <a:scene3d>
              <a:camera prst="orthographicFront"/>
              <a:lightRig rig="soft" dir="t"/>
            </a:scene3d>
            <a:sp3d prstMaterial="softEdge">
              <a:bevelT w="25400" h="25400"/>
            </a:sp3d>
          </a:bodyPr>
          <a:lstStyle/>
          <a:p>
            <a:pPr algn="ctr"/>
            <a:r>
              <a:rPr lang="tr-TR" sz="4000" dirty="0">
                <a:effectLst/>
                <a:latin typeface="Calibri" pitchFamily="34" charset="0"/>
              </a:rPr>
              <a:t>SERBEST DOLAŞIM BELGELERİ</a:t>
            </a:r>
            <a:endParaRPr lang="tr-TR" sz="4000" dirty="0">
              <a:solidFill>
                <a:schemeClr val="bg1"/>
              </a:solidFill>
              <a:effectLst/>
              <a:latin typeface="Calibri" pitchFamily="34" charset="0"/>
            </a:endParaRPr>
          </a:p>
        </p:txBody>
      </p:sp>
      <p:pic>
        <p:nvPicPr>
          <p:cNvPr id="5" name="Picture 2" descr="C:\Users\hp\Desktop\image003.gif"/>
          <p:cNvPicPr>
            <a:picLocks noChangeAspect="1" noChangeArrowheads="1"/>
          </p:cNvPicPr>
          <p:nvPr/>
        </p:nvPicPr>
        <p:blipFill>
          <a:blip r:embed="rId2" cstate="print"/>
          <a:srcRect/>
          <a:stretch>
            <a:fillRect/>
          </a:stretch>
        </p:blipFill>
        <p:spPr bwMode="auto">
          <a:xfrm>
            <a:off x="4644008" y="1628800"/>
            <a:ext cx="4002481" cy="4824536"/>
          </a:xfrm>
          <a:prstGeom prst="rect">
            <a:avLst/>
          </a:prstGeom>
          <a:noFill/>
        </p:spPr>
      </p:pic>
    </p:spTree>
    <p:extLst>
      <p:ext uri="{BB962C8B-B14F-4D97-AF65-F5344CB8AC3E}">
        <p14:creationId xmlns:p14="http://schemas.microsoft.com/office/powerpoint/2010/main" val="3168798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a:effectLst>
            <a:glow rad="228600">
              <a:schemeClr val="accent1">
                <a:satMod val="175000"/>
                <a:alpha val="40000"/>
              </a:schemeClr>
            </a:glow>
          </a:effectLst>
        </p:spPr>
        <p:txBody>
          <a:bodyPr anchor="ctr">
            <a:normAutofit/>
          </a:bodyPr>
          <a:lstStyle/>
          <a:p>
            <a:pPr algn="just"/>
            <a:r>
              <a:rPr lang="tr-TR" sz="1800" b="1" dirty="0" smtClean="0">
                <a:latin typeface="Calibri" pitchFamily="34" charset="0"/>
              </a:rPr>
              <a:t>Taşıma </a:t>
            </a:r>
            <a:r>
              <a:rPr lang="tr-TR" sz="1800" b="1" dirty="0">
                <a:latin typeface="Calibri" pitchFamily="34" charset="0"/>
              </a:rPr>
              <a:t>Belgesi veya konşimento </a:t>
            </a:r>
            <a:r>
              <a:rPr lang="tr-TR" sz="1800" b="1" dirty="0" smtClean="0">
                <a:latin typeface="Calibri" pitchFamily="34" charset="0"/>
              </a:rPr>
              <a:t>(</a:t>
            </a:r>
            <a:r>
              <a:rPr lang="tr-TR" sz="1800" b="1" dirty="0">
                <a:latin typeface="Calibri" pitchFamily="34" charset="0"/>
              </a:rPr>
              <a:t>Bill of </a:t>
            </a:r>
            <a:r>
              <a:rPr lang="tr-TR" sz="1800" b="1" dirty="0" err="1">
                <a:latin typeface="Calibri" pitchFamily="34" charset="0"/>
              </a:rPr>
              <a:t>Lading</a:t>
            </a:r>
            <a:r>
              <a:rPr lang="tr-TR" sz="1800" b="1" dirty="0" smtClean="0">
                <a:latin typeface="Calibri" pitchFamily="34" charset="0"/>
              </a:rPr>
              <a:t>):</a:t>
            </a:r>
          </a:p>
          <a:p>
            <a:pPr algn="just"/>
            <a:endParaRPr lang="tr-TR" sz="1800" b="1" dirty="0" smtClean="0">
              <a:latin typeface="Calibri" pitchFamily="34" charset="0"/>
            </a:endParaRPr>
          </a:p>
          <a:p>
            <a:pPr algn="just"/>
            <a:r>
              <a:rPr lang="tr-TR" sz="1800" dirty="0" smtClean="0">
                <a:latin typeface="Calibri" pitchFamily="34" charset="0"/>
              </a:rPr>
              <a:t>İhracatçı </a:t>
            </a:r>
            <a:r>
              <a:rPr lang="tr-TR" sz="1800" dirty="0">
                <a:latin typeface="Calibri" pitchFamily="34" charset="0"/>
              </a:rPr>
              <a:t>ile malları belli bir noktadan diğerine taşıyacak olan taşıyıcı arasında yapılan sözleşmedir</a:t>
            </a:r>
            <a:r>
              <a:rPr lang="tr-TR" sz="1800" dirty="0" smtClean="0">
                <a:latin typeface="Calibri" pitchFamily="34" charset="0"/>
              </a:rPr>
              <a:t>.</a:t>
            </a:r>
            <a:endParaRPr lang="tr-TR" sz="1800" dirty="0">
              <a:latin typeface="Calibri" pitchFamily="34" charset="0"/>
            </a:endParaRPr>
          </a:p>
        </p:txBody>
      </p:sp>
      <p:sp>
        <p:nvSpPr>
          <p:cNvPr id="2" name="1 Başlık"/>
          <p:cNvSpPr>
            <a:spLocks noGrp="1"/>
          </p:cNvSpPr>
          <p:nvPr>
            <p:ph type="title"/>
          </p:nvPr>
        </p:nvSpPr>
        <p:spPr>
          <a:ln>
            <a:solidFill>
              <a:schemeClr val="accent2">
                <a:lumMod val="75000"/>
              </a:schemeClr>
            </a:solidFill>
          </a:ln>
        </p:spPr>
        <p:style>
          <a:lnRef idx="0">
            <a:schemeClr val="accent1"/>
          </a:lnRef>
          <a:fillRef idx="3">
            <a:schemeClr val="accent1"/>
          </a:fillRef>
          <a:effectRef idx="3">
            <a:schemeClr val="accent1"/>
          </a:effectRef>
          <a:fontRef idx="minor">
            <a:schemeClr val="lt1"/>
          </a:fontRef>
        </p:style>
        <p:txBody>
          <a:bodyPr>
            <a:noAutofit/>
            <a:scene3d>
              <a:camera prst="orthographicFront"/>
              <a:lightRig rig="soft" dir="t"/>
            </a:scene3d>
            <a:sp3d prstMaterial="softEdge">
              <a:bevelT w="25400" h="25400"/>
            </a:sp3d>
          </a:bodyPr>
          <a:lstStyle/>
          <a:p>
            <a:pPr algn="ctr"/>
            <a:r>
              <a:rPr lang="tr-TR" sz="3600" dirty="0">
                <a:effectLst/>
              </a:rPr>
              <a:t>KONŞİMENTO</a:t>
            </a:r>
            <a:br>
              <a:rPr lang="tr-TR" sz="3600" dirty="0">
                <a:effectLst/>
              </a:rPr>
            </a:br>
            <a:r>
              <a:rPr lang="tr-TR" sz="3600" dirty="0">
                <a:effectLst/>
              </a:rPr>
              <a:t> (Taşıma </a:t>
            </a:r>
            <a:r>
              <a:rPr lang="tr-TR" sz="3600" dirty="0">
                <a:solidFill>
                  <a:schemeClr val="bg1"/>
                </a:solidFill>
                <a:effectLst/>
              </a:rPr>
              <a:t>Belgesi</a:t>
            </a:r>
            <a:r>
              <a:rPr lang="tr-TR" sz="3600" dirty="0">
                <a:effectLst/>
              </a:rPr>
              <a:t>)</a:t>
            </a:r>
            <a:endParaRPr lang="tr-TR" sz="3600" dirty="0">
              <a:solidFill>
                <a:schemeClr val="bg1"/>
              </a:solidFill>
              <a:effectLst/>
              <a:latin typeface="Calibri" pitchFamily="34" charset="0"/>
            </a:endParaRPr>
          </a:p>
        </p:txBody>
      </p:sp>
      <p:pic>
        <p:nvPicPr>
          <p:cNvPr id="6" name="Picture 2" descr="C:\Users\Fedai\Desktop\ULUSLARARASI PAZARLAMA ÖDEVLERİ\görseller\6- bill_of_lading - KONŞİMENTO.jpg"/>
          <p:cNvPicPr>
            <a:picLocks noChangeAspect="1" noChangeArrowheads="1"/>
          </p:cNvPicPr>
          <p:nvPr/>
        </p:nvPicPr>
        <p:blipFill>
          <a:blip r:embed="rId2" cstate="print"/>
          <a:srcRect/>
          <a:stretch>
            <a:fillRect/>
          </a:stretch>
        </p:blipFill>
        <p:spPr bwMode="auto">
          <a:xfrm>
            <a:off x="4644008" y="1556792"/>
            <a:ext cx="3919886" cy="4968552"/>
          </a:xfrm>
          <a:prstGeom prst="rect">
            <a:avLst/>
          </a:prstGeom>
          <a:noFill/>
          <a:ln w="9525">
            <a:noFill/>
            <a:miter lim="800000"/>
            <a:headEnd/>
            <a:tailEnd/>
          </a:ln>
        </p:spPr>
      </p:pic>
    </p:spTree>
    <p:extLst>
      <p:ext uri="{BB962C8B-B14F-4D97-AF65-F5344CB8AC3E}">
        <p14:creationId xmlns:p14="http://schemas.microsoft.com/office/powerpoint/2010/main" val="10312442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a:effectLst>
            <a:glow rad="228600">
              <a:schemeClr val="accent1">
                <a:satMod val="175000"/>
                <a:alpha val="40000"/>
              </a:schemeClr>
            </a:glow>
          </a:effectLst>
        </p:spPr>
        <p:txBody>
          <a:bodyPr anchor="ctr">
            <a:normAutofit/>
          </a:bodyPr>
          <a:lstStyle/>
          <a:p>
            <a:pPr algn="just"/>
            <a:r>
              <a:rPr lang="tr-TR" sz="1800" dirty="0" smtClean="0">
                <a:latin typeface="Calibri" pitchFamily="34" charset="0"/>
              </a:rPr>
              <a:t>İhracatta </a:t>
            </a:r>
            <a:r>
              <a:rPr lang="tr-TR" sz="1800" dirty="0">
                <a:latin typeface="Calibri" pitchFamily="34" charset="0"/>
              </a:rPr>
              <a:t>gümrük mevzuatı uyarınca doldurularak ilgili ihracatçı birliği tarafından onaylanmasından sonra gümrük idaresine sunulan belgedir. </a:t>
            </a:r>
          </a:p>
        </p:txBody>
      </p:sp>
      <p:sp>
        <p:nvSpPr>
          <p:cNvPr id="2" name="1 Başlık"/>
          <p:cNvSpPr>
            <a:spLocks noGrp="1"/>
          </p:cNvSpPr>
          <p:nvPr>
            <p:ph type="title"/>
          </p:nvPr>
        </p:nvSpPr>
        <p:spPr>
          <a:ln>
            <a:solidFill>
              <a:schemeClr val="accent2">
                <a:lumMod val="75000"/>
              </a:schemeClr>
            </a:solidFill>
          </a:ln>
        </p:spPr>
        <p:style>
          <a:lnRef idx="0">
            <a:schemeClr val="accent1"/>
          </a:lnRef>
          <a:fillRef idx="3">
            <a:schemeClr val="accent1"/>
          </a:fillRef>
          <a:effectRef idx="3">
            <a:schemeClr val="accent1"/>
          </a:effectRef>
          <a:fontRef idx="minor">
            <a:schemeClr val="lt1"/>
          </a:fontRef>
        </p:style>
        <p:txBody>
          <a:bodyPr>
            <a:noAutofit/>
            <a:scene3d>
              <a:camera prst="orthographicFront"/>
              <a:lightRig rig="soft" dir="t"/>
            </a:scene3d>
            <a:sp3d prstMaterial="softEdge">
              <a:bevelT w="25400" h="25400"/>
            </a:sp3d>
          </a:bodyPr>
          <a:lstStyle/>
          <a:p>
            <a:pPr algn="ctr"/>
            <a:r>
              <a:rPr lang="tr-TR" sz="4000" dirty="0">
                <a:effectLst/>
                <a:latin typeface="Calibri" pitchFamily="34" charset="0"/>
              </a:rPr>
              <a:t>GÜMRÜK BEYANNAMESİ</a:t>
            </a:r>
            <a:br>
              <a:rPr lang="tr-TR" sz="4000" dirty="0">
                <a:effectLst/>
                <a:latin typeface="Calibri" pitchFamily="34" charset="0"/>
              </a:rPr>
            </a:br>
            <a:r>
              <a:rPr lang="tr-TR" sz="4000" dirty="0">
                <a:effectLst/>
                <a:latin typeface="Calibri" pitchFamily="34" charset="0"/>
              </a:rPr>
              <a:t>(</a:t>
            </a:r>
            <a:r>
              <a:rPr lang="tr-TR" sz="4000" dirty="0" err="1">
                <a:effectLst/>
                <a:latin typeface="Calibri" pitchFamily="34" charset="0"/>
              </a:rPr>
              <a:t>Customs</a:t>
            </a:r>
            <a:r>
              <a:rPr lang="tr-TR" sz="4000" dirty="0">
                <a:effectLst/>
                <a:latin typeface="Calibri" pitchFamily="34" charset="0"/>
              </a:rPr>
              <a:t> </a:t>
            </a:r>
            <a:r>
              <a:rPr lang="tr-TR" sz="4000" dirty="0" err="1">
                <a:effectLst/>
                <a:latin typeface="Calibri" pitchFamily="34" charset="0"/>
              </a:rPr>
              <a:t>Declaration</a:t>
            </a:r>
            <a:r>
              <a:rPr lang="tr-TR" sz="4000" dirty="0">
                <a:effectLst/>
                <a:latin typeface="Calibri" pitchFamily="34" charset="0"/>
              </a:rPr>
              <a:t>)</a:t>
            </a:r>
            <a:endParaRPr lang="tr-TR" sz="4000" dirty="0">
              <a:solidFill>
                <a:schemeClr val="bg1"/>
              </a:solidFill>
              <a:effectLst/>
              <a:latin typeface="Calibri" pitchFamily="34" charset="0"/>
            </a:endParaRPr>
          </a:p>
        </p:txBody>
      </p:sp>
      <p:pic>
        <p:nvPicPr>
          <p:cNvPr id="5" name="Picture 2" descr="C:\Users\Fedai\Desktop\ULUSLARARASI PAZARLAMA ÖDEVLERİ\görseller\1- Gümrük Beyannamesi.gif"/>
          <p:cNvPicPr>
            <a:picLocks noChangeAspect="1" noChangeArrowheads="1"/>
          </p:cNvPicPr>
          <p:nvPr/>
        </p:nvPicPr>
        <p:blipFill>
          <a:blip r:embed="rId2" cstate="print"/>
          <a:srcRect/>
          <a:stretch>
            <a:fillRect/>
          </a:stretch>
        </p:blipFill>
        <p:spPr bwMode="auto">
          <a:xfrm>
            <a:off x="4644008" y="1772816"/>
            <a:ext cx="4032448" cy="4365104"/>
          </a:xfrm>
          <a:prstGeom prst="rect">
            <a:avLst/>
          </a:prstGeom>
          <a:noFill/>
          <a:ln w="9525">
            <a:noFill/>
            <a:miter lim="800000"/>
            <a:headEnd/>
            <a:tailEnd/>
          </a:ln>
        </p:spPr>
      </p:pic>
    </p:spTree>
    <p:extLst>
      <p:ext uri="{BB962C8B-B14F-4D97-AF65-F5344CB8AC3E}">
        <p14:creationId xmlns:p14="http://schemas.microsoft.com/office/powerpoint/2010/main" val="27231164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p:cNvSpPr>
            <a:spLocks noGrp="1"/>
          </p:cNvSpPr>
          <p:nvPr>
            <p:ph sz="half" idx="1"/>
          </p:nvPr>
        </p:nvSpPr>
        <p:spPr>
          <a:xfrm>
            <a:off x="467544" y="2492896"/>
            <a:ext cx="8219256" cy="2725763"/>
          </a:xfrm>
        </p:spPr>
        <p:txBody>
          <a:bodyPr>
            <a:normAutofit fontScale="92500" lnSpcReduction="10000"/>
          </a:bodyPr>
          <a:lstStyle/>
          <a:p>
            <a:pPr marL="109728" indent="0" algn="ctr">
              <a:buNone/>
            </a:pPr>
            <a:endParaRPr lang="tr-TR" dirty="0" smtClean="0"/>
          </a:p>
          <a:p>
            <a:pPr marL="109728" indent="0" algn="ctr">
              <a:buNone/>
            </a:pPr>
            <a:r>
              <a:rPr lang="tr-TR" sz="4000" dirty="0" smtClean="0"/>
              <a:t>TEŞEKKÜRLER </a:t>
            </a:r>
          </a:p>
          <a:p>
            <a:pPr marL="109728" indent="0" algn="ctr">
              <a:buNone/>
            </a:pPr>
            <a:r>
              <a:rPr lang="tr-TR" b="1" dirty="0" smtClean="0"/>
              <a:t>Ozan Hikmet YILMAZ </a:t>
            </a:r>
          </a:p>
          <a:p>
            <a:pPr marL="109728" indent="0" algn="ctr">
              <a:buNone/>
            </a:pPr>
            <a:r>
              <a:rPr lang="tr-TR" b="1" dirty="0" smtClean="0"/>
              <a:t>0 532 588 80 19 </a:t>
            </a:r>
          </a:p>
          <a:p>
            <a:pPr marL="109728" indent="0" algn="ctr">
              <a:buNone/>
            </a:pPr>
            <a:r>
              <a:rPr lang="tr-TR" b="1" dirty="0" smtClean="0">
                <a:hlinkClick r:id="rId2"/>
              </a:rPr>
              <a:t>ozan@asyaglobal.com.tr</a:t>
            </a:r>
            <a:endParaRPr lang="tr-TR" b="1" dirty="0" smtClean="0"/>
          </a:p>
          <a:p>
            <a:pPr marL="109728" indent="0" algn="ctr">
              <a:buNone/>
            </a:pPr>
            <a:r>
              <a:rPr lang="tr-TR" b="1" dirty="0" smtClean="0"/>
              <a:t>e-disticaret@hotmail.com</a:t>
            </a:r>
          </a:p>
        </p:txBody>
      </p:sp>
      <p:pic>
        <p:nvPicPr>
          <p:cNvPr id="3" name="Picture 2" descr="\\server\Eski ER Gümrük Evrak\Asya Global Ortak Klasör\Asya Global Genel Dosya\Asya Global Web\Asya Global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476672"/>
            <a:ext cx="2621101" cy="2120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58644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effectLst>
            <a:glow rad="228600">
              <a:schemeClr val="accent1">
                <a:satMod val="175000"/>
                <a:alpha val="40000"/>
              </a:schemeClr>
            </a:glow>
          </a:effectLst>
        </p:spPr>
        <p:txBody>
          <a:bodyPr>
            <a:normAutofit fontScale="92500" lnSpcReduction="20000"/>
          </a:bodyPr>
          <a:lstStyle/>
          <a:p>
            <a:pPr algn="just" fontAlgn="base">
              <a:lnSpc>
                <a:spcPct val="150000"/>
              </a:lnSpc>
              <a:buFont typeface="Wingdings" pitchFamily="2" charset="2"/>
              <a:buChar char="Ø"/>
            </a:pPr>
            <a:r>
              <a:rPr lang="tr-TR" sz="2400" dirty="0" smtClean="0"/>
              <a:t>Ön görüşmeler ve yazışmaların yapılması ,  </a:t>
            </a:r>
          </a:p>
          <a:p>
            <a:pPr algn="just" fontAlgn="base">
              <a:lnSpc>
                <a:spcPct val="150000"/>
              </a:lnSpc>
              <a:buFont typeface="Wingdings" pitchFamily="2" charset="2"/>
              <a:buChar char="Ø"/>
            </a:pPr>
            <a:r>
              <a:rPr lang="tr-TR" sz="2400" dirty="0" smtClean="0"/>
              <a:t>Fiyat belirlenmesi , </a:t>
            </a:r>
          </a:p>
          <a:p>
            <a:pPr algn="just" fontAlgn="base">
              <a:lnSpc>
                <a:spcPct val="150000"/>
              </a:lnSpc>
              <a:buFont typeface="Wingdings" pitchFamily="2" charset="2"/>
              <a:buChar char="Ø"/>
            </a:pPr>
            <a:r>
              <a:rPr lang="tr-TR" sz="2400" dirty="0" smtClean="0"/>
              <a:t>Ödeme şeklinin belirlenmesi ,  </a:t>
            </a:r>
          </a:p>
          <a:p>
            <a:pPr algn="just" fontAlgn="base">
              <a:lnSpc>
                <a:spcPct val="150000"/>
              </a:lnSpc>
              <a:buFont typeface="Wingdings" pitchFamily="2" charset="2"/>
              <a:buChar char="Ø"/>
            </a:pPr>
            <a:r>
              <a:rPr lang="tr-TR" sz="2400" dirty="0" smtClean="0"/>
              <a:t>Teslim şekli belirlenmesi , </a:t>
            </a:r>
          </a:p>
          <a:p>
            <a:pPr algn="just" fontAlgn="base">
              <a:lnSpc>
                <a:spcPct val="150000"/>
              </a:lnSpc>
              <a:buFont typeface="Wingdings" pitchFamily="2" charset="2"/>
              <a:buChar char="Ø"/>
            </a:pPr>
            <a:r>
              <a:rPr lang="tr-TR" sz="2400" dirty="0" smtClean="0"/>
              <a:t>İhracat şekli belirlenmesi , </a:t>
            </a:r>
          </a:p>
          <a:p>
            <a:pPr algn="just" fontAlgn="base">
              <a:lnSpc>
                <a:spcPct val="150000"/>
              </a:lnSpc>
              <a:buFont typeface="Wingdings" pitchFamily="2" charset="2"/>
              <a:buChar char="Ø"/>
            </a:pPr>
            <a:r>
              <a:rPr lang="tr-TR" sz="2400" dirty="0" smtClean="0"/>
              <a:t>İhracatta kullanılacak belgeler hazırlanması , </a:t>
            </a:r>
          </a:p>
          <a:p>
            <a:pPr algn="just" fontAlgn="base">
              <a:lnSpc>
                <a:spcPct val="150000"/>
              </a:lnSpc>
              <a:buFont typeface="Wingdings" pitchFamily="2" charset="2"/>
              <a:buChar char="Ø"/>
            </a:pPr>
            <a:r>
              <a:rPr lang="tr-TR" sz="2400" dirty="0" smtClean="0"/>
              <a:t>Eşyanın yüklenmesi ve alıcıya teslim edilmek üzere Taşıta teslim edilmesi , </a:t>
            </a:r>
          </a:p>
          <a:p>
            <a:pPr algn="just">
              <a:lnSpc>
                <a:spcPct val="150000"/>
              </a:lnSpc>
              <a:buFont typeface="Wingdings" pitchFamily="2" charset="2"/>
              <a:buChar char="Ø"/>
            </a:pPr>
            <a:r>
              <a:rPr lang="tr-TR" sz="2400" dirty="0" smtClean="0"/>
              <a:t>Ödeme anlaşıldığı şekilde yapılması , </a:t>
            </a:r>
            <a:endParaRPr lang="tr-TR" sz="2400" dirty="0"/>
          </a:p>
        </p:txBody>
      </p:sp>
      <p:sp>
        <p:nvSpPr>
          <p:cNvPr id="2" name="1 Başlık"/>
          <p:cNvSpPr>
            <a:spLocks noGrp="1"/>
          </p:cNvSpPr>
          <p:nvPr>
            <p:ph type="title"/>
          </p:nvPr>
        </p:nvSpPr>
        <p:spPr>
          <a:ln>
            <a:solidFill>
              <a:schemeClr val="accent2">
                <a:lumMod val="75000"/>
              </a:schemeClr>
            </a:solidFill>
          </a:ln>
        </p:spPr>
        <p:style>
          <a:lnRef idx="0">
            <a:schemeClr val="accent1"/>
          </a:lnRef>
          <a:fillRef idx="3">
            <a:schemeClr val="accent1"/>
          </a:fillRef>
          <a:effectRef idx="3">
            <a:schemeClr val="accent1"/>
          </a:effectRef>
          <a:fontRef idx="minor">
            <a:schemeClr val="lt1"/>
          </a:fontRef>
        </p:style>
        <p:txBody>
          <a:bodyPr>
            <a:normAutofit/>
            <a:scene3d>
              <a:camera prst="orthographicFront"/>
              <a:lightRig rig="soft" dir="t"/>
            </a:scene3d>
            <a:sp3d prstMaterial="softEdge">
              <a:bevelT w="25400" h="25400"/>
            </a:sp3d>
          </a:bodyPr>
          <a:lstStyle/>
          <a:p>
            <a:pPr algn="ctr"/>
            <a:r>
              <a:rPr lang="tr-TR" sz="4000" dirty="0" smtClean="0"/>
              <a:t>İHRACAT</a:t>
            </a:r>
            <a:r>
              <a:rPr lang="tr-TR" sz="6000" dirty="0" smtClean="0"/>
              <a:t> </a:t>
            </a:r>
            <a:r>
              <a:rPr lang="tr-TR" sz="4000" dirty="0" smtClean="0"/>
              <a:t>SÜRECİ</a:t>
            </a:r>
            <a:endParaRPr lang="tr-TR" sz="4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çerik Yer Tutucusu" descr="mtg_ihracat_akis_semasi.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a:effectLst>
            <a:glow rad="228600">
              <a:schemeClr val="accent1">
                <a:satMod val="175000"/>
                <a:alpha val="40000"/>
              </a:schemeClr>
            </a:glow>
          </a:effectLst>
        </p:spPr>
        <p:txBody>
          <a:bodyPr anchor="ctr">
            <a:normAutofit fontScale="62500" lnSpcReduction="20000"/>
          </a:bodyPr>
          <a:lstStyle/>
          <a:p>
            <a:pPr>
              <a:spcBef>
                <a:spcPts val="575"/>
              </a:spcBef>
              <a:buClr>
                <a:schemeClr val="accent3"/>
              </a:buClr>
              <a:buNone/>
              <a:defRPr/>
            </a:pPr>
            <a:r>
              <a:rPr lang="tr-TR" sz="2000" dirty="0" smtClean="0">
                <a:latin typeface="Calibri" pitchFamily="34" charset="0"/>
              </a:rPr>
              <a:t>		</a:t>
            </a:r>
          </a:p>
          <a:p>
            <a:pPr marL="357188" indent="-357188" algn="just">
              <a:lnSpc>
                <a:spcPct val="150000"/>
              </a:lnSpc>
              <a:buFont typeface="Wingdings" pitchFamily="2" charset="2"/>
              <a:buAutoNum type="arabicPeriod"/>
              <a:defRPr/>
            </a:pPr>
            <a:r>
              <a:rPr lang="tr-TR" sz="3800" dirty="0" smtClean="0">
                <a:latin typeface="Calibri" pitchFamily="34" charset="0"/>
              </a:rPr>
              <a:t>Peşin ödeme</a:t>
            </a:r>
          </a:p>
          <a:p>
            <a:pPr marL="357188" indent="-357188" algn="just">
              <a:lnSpc>
                <a:spcPct val="150000"/>
              </a:lnSpc>
              <a:buFont typeface="Wingdings" pitchFamily="2" charset="2"/>
              <a:buAutoNum type="arabicPeriod"/>
              <a:defRPr/>
            </a:pPr>
            <a:r>
              <a:rPr lang="tr-TR" sz="3800" dirty="0" smtClean="0">
                <a:latin typeface="Calibri" pitchFamily="34" charset="0"/>
              </a:rPr>
              <a:t>Mal Mukabili ödeme</a:t>
            </a:r>
          </a:p>
          <a:p>
            <a:pPr marL="357188" indent="-357188" algn="just">
              <a:lnSpc>
                <a:spcPct val="150000"/>
              </a:lnSpc>
              <a:buFont typeface="Wingdings" pitchFamily="2" charset="2"/>
              <a:buAutoNum type="arabicPeriod"/>
              <a:defRPr/>
            </a:pPr>
            <a:r>
              <a:rPr lang="tr-TR" sz="3800" dirty="0" smtClean="0">
                <a:latin typeface="Calibri" pitchFamily="34" charset="0"/>
              </a:rPr>
              <a:t>Vesaik mukabili ödeme</a:t>
            </a:r>
          </a:p>
          <a:p>
            <a:pPr marL="357188" indent="-357188" algn="just">
              <a:lnSpc>
                <a:spcPct val="150000"/>
              </a:lnSpc>
              <a:buFont typeface="Wingdings" pitchFamily="2" charset="2"/>
              <a:buAutoNum type="arabicPeriod"/>
              <a:defRPr/>
            </a:pPr>
            <a:r>
              <a:rPr lang="tr-TR" sz="3800" dirty="0" smtClean="0">
                <a:latin typeface="Calibri" pitchFamily="34" charset="0"/>
              </a:rPr>
              <a:t>Akreditifli ödeme</a:t>
            </a:r>
          </a:p>
          <a:p>
            <a:pPr marL="357188" indent="-357188" algn="just">
              <a:lnSpc>
                <a:spcPct val="150000"/>
              </a:lnSpc>
              <a:buFont typeface="Wingdings" pitchFamily="2" charset="2"/>
              <a:buAutoNum type="arabicPeriod"/>
              <a:defRPr/>
            </a:pPr>
            <a:r>
              <a:rPr lang="tr-TR" sz="3800" dirty="0" smtClean="0">
                <a:latin typeface="Calibri" pitchFamily="34" charset="0"/>
              </a:rPr>
              <a:t>Konsinye satış ile ödeme</a:t>
            </a:r>
          </a:p>
          <a:p>
            <a:pPr marL="357188" indent="-357188" algn="just">
              <a:lnSpc>
                <a:spcPct val="150000"/>
              </a:lnSpc>
              <a:buFont typeface="Wingdings" pitchFamily="2" charset="2"/>
              <a:buAutoNum type="arabicPeriod"/>
              <a:defRPr/>
            </a:pPr>
            <a:r>
              <a:rPr lang="tr-TR" sz="3800" dirty="0" smtClean="0">
                <a:latin typeface="Calibri" pitchFamily="34" charset="0"/>
              </a:rPr>
              <a:t>Kabul kredili ödeme</a:t>
            </a:r>
          </a:p>
          <a:p>
            <a:pPr marL="357188" indent="-357188" algn="just">
              <a:lnSpc>
                <a:spcPct val="150000"/>
              </a:lnSpc>
              <a:buFont typeface="Wingdings" pitchFamily="2" charset="2"/>
              <a:buAutoNum type="arabicPeriod"/>
              <a:defRPr/>
            </a:pPr>
            <a:r>
              <a:rPr lang="tr-TR" sz="3800" dirty="0" smtClean="0">
                <a:latin typeface="Calibri" pitchFamily="34" charset="0"/>
              </a:rPr>
              <a:t>Açık hesap şeklinde ödeme</a:t>
            </a:r>
          </a:p>
        </p:txBody>
      </p:sp>
      <p:sp>
        <p:nvSpPr>
          <p:cNvPr id="2" name="1 Başlık"/>
          <p:cNvSpPr>
            <a:spLocks noGrp="1"/>
          </p:cNvSpPr>
          <p:nvPr>
            <p:ph type="title"/>
          </p:nvPr>
        </p:nvSpPr>
        <p:spPr>
          <a:ln>
            <a:solidFill>
              <a:schemeClr val="accent2">
                <a:lumMod val="75000"/>
              </a:schemeClr>
            </a:solidFill>
          </a:ln>
        </p:spPr>
        <p:style>
          <a:lnRef idx="0">
            <a:schemeClr val="accent1"/>
          </a:lnRef>
          <a:fillRef idx="3">
            <a:schemeClr val="accent1"/>
          </a:fillRef>
          <a:effectRef idx="3">
            <a:schemeClr val="accent1"/>
          </a:effectRef>
          <a:fontRef idx="minor">
            <a:schemeClr val="lt1"/>
          </a:fontRef>
        </p:style>
        <p:txBody>
          <a:bodyPr>
            <a:normAutofit/>
            <a:scene3d>
              <a:camera prst="orthographicFront"/>
              <a:lightRig rig="soft" dir="t"/>
            </a:scene3d>
            <a:sp3d prstMaterial="softEdge">
              <a:bevelT w="25400" h="25400"/>
            </a:sp3d>
          </a:bodyPr>
          <a:lstStyle/>
          <a:p>
            <a:pPr algn="ctr"/>
            <a:r>
              <a:rPr lang="tr-TR" sz="3600" dirty="0" smtClean="0">
                <a:solidFill>
                  <a:schemeClr val="bg1"/>
                </a:solidFill>
                <a:effectLst/>
                <a:latin typeface="Calibri" pitchFamily="34" charset="0"/>
              </a:rPr>
              <a:t>DIŞ TİCARETTE ÖDEME ŞEKİLLERİ</a:t>
            </a:r>
            <a:endParaRPr lang="tr-TR" sz="3600" dirty="0">
              <a:solidFill>
                <a:schemeClr val="bg1"/>
              </a:solidFill>
              <a:effectLst/>
              <a:latin typeface="Calibri" pitchFamily="34" charset="0"/>
            </a:endParaRPr>
          </a:p>
        </p:txBody>
      </p:sp>
      <p:sp>
        <p:nvSpPr>
          <p:cNvPr id="4" name="3 Metin kutusu"/>
          <p:cNvSpPr txBox="1"/>
          <p:nvPr/>
        </p:nvSpPr>
        <p:spPr>
          <a:xfrm>
            <a:off x="4932040" y="1844824"/>
            <a:ext cx="3672408" cy="3693319"/>
          </a:xfrm>
          <a:prstGeom prst="rect">
            <a:avLst/>
          </a:prstGeom>
          <a:noFill/>
        </p:spPr>
        <p:txBody>
          <a:bodyPr wrap="square" rtlCol="0">
            <a:spAutoFit/>
          </a:bodyPr>
          <a:lstStyle/>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a:p>
        </p:txBody>
      </p:sp>
      <p:pic>
        <p:nvPicPr>
          <p:cNvPr id="16386" name="Picture 2" descr="C:\Users\hp\Desktop\images (3).jpg"/>
          <p:cNvPicPr>
            <a:picLocks noChangeAspect="1" noChangeArrowheads="1"/>
          </p:cNvPicPr>
          <p:nvPr/>
        </p:nvPicPr>
        <p:blipFill>
          <a:blip r:embed="rId2" cstate="print"/>
          <a:srcRect/>
          <a:stretch>
            <a:fillRect/>
          </a:stretch>
        </p:blipFill>
        <p:spPr bwMode="auto">
          <a:xfrm>
            <a:off x="5004048" y="1916832"/>
            <a:ext cx="3672408" cy="410445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1412776"/>
            <a:ext cx="8712968" cy="4680520"/>
          </a:xfrm>
          <a:effectLst>
            <a:glow rad="228600">
              <a:schemeClr val="accent1">
                <a:satMod val="175000"/>
                <a:alpha val="40000"/>
              </a:schemeClr>
            </a:glow>
          </a:effectLst>
        </p:spPr>
        <p:txBody>
          <a:bodyPr>
            <a:normAutofit/>
          </a:bodyPr>
          <a:lstStyle/>
          <a:p>
            <a:pPr>
              <a:spcBef>
                <a:spcPts val="575"/>
              </a:spcBef>
              <a:buClr>
                <a:schemeClr val="accent3"/>
              </a:buClr>
              <a:buNone/>
              <a:defRPr/>
            </a:pPr>
            <a:r>
              <a:rPr lang="tr-TR" sz="2000" dirty="0" smtClean="0">
                <a:latin typeface="Calibri" pitchFamily="34" charset="0"/>
              </a:rPr>
              <a:t>		</a:t>
            </a:r>
          </a:p>
          <a:p>
            <a:pPr fontAlgn="base"/>
            <a:endParaRPr lang="tr-TR" sz="2800" dirty="0"/>
          </a:p>
        </p:txBody>
      </p:sp>
      <p:sp>
        <p:nvSpPr>
          <p:cNvPr id="2" name="1 Başlık"/>
          <p:cNvSpPr>
            <a:spLocks noGrp="1"/>
          </p:cNvSpPr>
          <p:nvPr>
            <p:ph type="title"/>
          </p:nvPr>
        </p:nvSpPr>
        <p:spPr>
          <a:xfrm>
            <a:off x="0" y="0"/>
            <a:ext cx="9144000" cy="1124744"/>
          </a:xfrm>
          <a:ln>
            <a:solidFill>
              <a:schemeClr val="accent2">
                <a:lumMod val="75000"/>
              </a:schemeClr>
            </a:solidFill>
          </a:ln>
        </p:spPr>
        <p:style>
          <a:lnRef idx="0">
            <a:schemeClr val="accent1"/>
          </a:lnRef>
          <a:fillRef idx="3">
            <a:schemeClr val="accent1"/>
          </a:fillRef>
          <a:effectRef idx="3">
            <a:schemeClr val="accent1"/>
          </a:effectRef>
          <a:fontRef idx="minor">
            <a:schemeClr val="lt1"/>
          </a:fontRef>
        </p:style>
        <p:txBody>
          <a:bodyPr>
            <a:normAutofit/>
            <a:scene3d>
              <a:camera prst="orthographicFront"/>
              <a:lightRig rig="soft" dir="t"/>
            </a:scene3d>
            <a:sp3d prstMaterial="softEdge">
              <a:bevelT w="25400" h="25400"/>
            </a:sp3d>
          </a:bodyPr>
          <a:lstStyle/>
          <a:p>
            <a:pPr algn="ctr"/>
            <a:r>
              <a:rPr lang="tr-TR" sz="2800" u="sng" dirty="0" smtClean="0">
                <a:solidFill>
                  <a:schemeClr val="tx1"/>
                </a:solidFill>
              </a:rPr>
              <a:t>Dış Ticarette Ödeme Şekilleri</a:t>
            </a:r>
            <a:endParaRPr lang="tr-TR" sz="2800" dirty="0">
              <a:effectLst/>
            </a:endParaRPr>
          </a:p>
        </p:txBody>
      </p:sp>
      <p:pic>
        <p:nvPicPr>
          <p:cNvPr id="17410" name="Picture 2" descr="C:\Users\hp\Desktop\image_gallery.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a:effectLst>
            <a:glow rad="228600">
              <a:schemeClr val="accent1">
                <a:satMod val="175000"/>
                <a:alpha val="40000"/>
              </a:schemeClr>
            </a:glow>
          </a:effectLst>
        </p:spPr>
        <p:txBody>
          <a:bodyPr anchor="ctr">
            <a:normAutofit fontScale="70000" lnSpcReduction="20000"/>
          </a:bodyPr>
          <a:lstStyle/>
          <a:p>
            <a:pPr algn="just" fontAlgn="base"/>
            <a:r>
              <a:rPr lang="tr-TR" sz="2600" dirty="0" smtClean="0">
                <a:latin typeface="Calibri" pitchFamily="34" charset="0"/>
              </a:rPr>
              <a:t>İhraç edilen malların bedellerinin ödenmesi konusunda belirli şartların yerine getirilmesinden sonra ödemenin yapılacağına ilişkin bir çeşit teminattır. Dış ticarette yaygın olarak kullanılan bir ödeme yöntemidir. </a:t>
            </a:r>
          </a:p>
          <a:p>
            <a:pPr algn="just" fontAlgn="base"/>
            <a:r>
              <a:rPr lang="tr-TR" sz="2600" dirty="0" smtClean="0">
                <a:latin typeface="Calibri" pitchFamily="34" charset="0"/>
              </a:rPr>
              <a:t>Ödeme sürecine banka itibarını katarak satıcı ve alıcı arasında söz konusu olabilecek karşılıklı güvensizliği ortadan kaldıran bir yöntemdir.</a:t>
            </a:r>
          </a:p>
          <a:p>
            <a:pPr algn="just" fontAlgn="base"/>
            <a:endParaRPr lang="tr-TR" sz="2600" b="1" dirty="0">
              <a:latin typeface="Calibri" pitchFamily="34" charset="0"/>
            </a:endParaRPr>
          </a:p>
          <a:p>
            <a:pPr algn="just" fontAlgn="base"/>
            <a:r>
              <a:rPr lang="tr-TR" sz="2600" b="1" dirty="0" smtClean="0">
                <a:latin typeface="Calibri" pitchFamily="34" charset="0"/>
              </a:rPr>
              <a:t>Akreditif de dört taraf vardır:</a:t>
            </a:r>
            <a:endParaRPr lang="tr-TR" sz="2600" dirty="0" smtClean="0">
              <a:latin typeface="Calibri" pitchFamily="34" charset="0"/>
            </a:endParaRPr>
          </a:p>
          <a:p>
            <a:pPr marL="713232" lvl="1" indent="-457200" algn="just">
              <a:spcBef>
                <a:spcPts val="580"/>
              </a:spcBef>
              <a:defRPr/>
            </a:pPr>
            <a:r>
              <a:rPr lang="tr-TR" sz="2200" dirty="0" smtClean="0">
                <a:latin typeface="Calibri" pitchFamily="34" charset="0"/>
              </a:rPr>
              <a:t>Amir (İthalatçı)</a:t>
            </a:r>
          </a:p>
          <a:p>
            <a:pPr marL="713232" lvl="1" indent="-457200" algn="just">
              <a:spcBef>
                <a:spcPts val="580"/>
              </a:spcBef>
              <a:defRPr/>
            </a:pPr>
            <a:r>
              <a:rPr lang="tr-TR" sz="2200" dirty="0" smtClean="0">
                <a:latin typeface="Calibri" pitchFamily="34" charset="0"/>
              </a:rPr>
              <a:t>Amir Banka (İthalatçının bankası)</a:t>
            </a:r>
          </a:p>
          <a:p>
            <a:pPr marL="713232" lvl="1" indent="-457200" algn="just">
              <a:spcBef>
                <a:spcPts val="580"/>
              </a:spcBef>
              <a:defRPr/>
            </a:pPr>
            <a:r>
              <a:rPr lang="tr-TR" sz="2200" dirty="0" smtClean="0">
                <a:latin typeface="Calibri" pitchFamily="34" charset="0"/>
              </a:rPr>
              <a:t>Lehtar (İhracatçı)</a:t>
            </a:r>
          </a:p>
          <a:p>
            <a:pPr marL="713232" lvl="1" indent="-457200" algn="just">
              <a:spcBef>
                <a:spcPts val="580"/>
              </a:spcBef>
              <a:defRPr/>
            </a:pPr>
            <a:r>
              <a:rPr lang="tr-TR" sz="2200" dirty="0" smtClean="0">
                <a:latin typeface="Calibri" pitchFamily="34" charset="0"/>
              </a:rPr>
              <a:t>Lehtar Banka (İhracatçının bankası)</a:t>
            </a:r>
            <a:endParaRPr lang="tr-TR" sz="2400" dirty="0" smtClean="0"/>
          </a:p>
        </p:txBody>
      </p:sp>
      <p:sp>
        <p:nvSpPr>
          <p:cNvPr id="2" name="1 Başlık"/>
          <p:cNvSpPr>
            <a:spLocks noGrp="1"/>
          </p:cNvSpPr>
          <p:nvPr>
            <p:ph type="title"/>
          </p:nvPr>
        </p:nvSpPr>
        <p:spPr>
          <a:ln>
            <a:solidFill>
              <a:schemeClr val="accent2">
                <a:lumMod val="75000"/>
              </a:schemeClr>
            </a:solidFill>
          </a:ln>
        </p:spPr>
        <p:style>
          <a:lnRef idx="0">
            <a:schemeClr val="accent1"/>
          </a:lnRef>
          <a:fillRef idx="3">
            <a:schemeClr val="accent1"/>
          </a:fillRef>
          <a:effectRef idx="3">
            <a:schemeClr val="accent1"/>
          </a:effectRef>
          <a:fontRef idx="minor">
            <a:schemeClr val="lt1"/>
          </a:fontRef>
        </p:style>
        <p:txBody>
          <a:bodyPr>
            <a:noAutofit/>
            <a:scene3d>
              <a:camera prst="orthographicFront"/>
              <a:lightRig rig="soft" dir="t"/>
            </a:scene3d>
            <a:sp3d prstMaterial="softEdge">
              <a:bevelT w="25400" h="25400"/>
            </a:sp3d>
          </a:bodyPr>
          <a:lstStyle/>
          <a:p>
            <a:pPr algn="ctr"/>
            <a:r>
              <a:rPr lang="tr-TR" sz="4000" dirty="0" smtClean="0">
                <a:latin typeface="Calibri" pitchFamily="34" charset="0"/>
              </a:rPr>
              <a:t>AKREDİTİF </a:t>
            </a:r>
            <a:br>
              <a:rPr lang="tr-TR" sz="4000" dirty="0" smtClean="0">
                <a:latin typeface="Calibri" pitchFamily="34" charset="0"/>
              </a:rPr>
            </a:br>
            <a:r>
              <a:rPr lang="tr-TR" sz="4000" dirty="0" smtClean="0">
                <a:latin typeface="Calibri" pitchFamily="34" charset="0"/>
              </a:rPr>
              <a:t>(</a:t>
            </a:r>
            <a:r>
              <a:rPr lang="tr-TR" sz="4000" dirty="0" err="1" smtClean="0">
                <a:latin typeface="Calibri" pitchFamily="34" charset="0"/>
              </a:rPr>
              <a:t>Letter</a:t>
            </a:r>
            <a:r>
              <a:rPr lang="tr-TR" sz="4000" dirty="0" smtClean="0">
                <a:latin typeface="Calibri" pitchFamily="34" charset="0"/>
              </a:rPr>
              <a:t> of </a:t>
            </a:r>
            <a:r>
              <a:rPr lang="tr-TR" sz="4000" dirty="0" err="1" smtClean="0">
                <a:latin typeface="Calibri" pitchFamily="34" charset="0"/>
              </a:rPr>
              <a:t>Credit</a:t>
            </a:r>
            <a:r>
              <a:rPr lang="tr-TR" sz="4000" dirty="0" smtClean="0">
                <a:latin typeface="Calibri" pitchFamily="34" charset="0"/>
              </a:rPr>
              <a:t>)</a:t>
            </a:r>
            <a:endParaRPr lang="tr-TR" sz="4000" dirty="0">
              <a:solidFill>
                <a:schemeClr val="bg1"/>
              </a:solidFill>
              <a:effectLst/>
              <a:latin typeface="Calibri" pitchFamily="34" charset="0"/>
            </a:endParaRPr>
          </a:p>
        </p:txBody>
      </p:sp>
      <p:pic>
        <p:nvPicPr>
          <p:cNvPr id="6" name="Picture 2"/>
          <p:cNvPicPr>
            <a:picLocks noChangeAspect="1" noChangeArrowheads="1"/>
          </p:cNvPicPr>
          <p:nvPr/>
        </p:nvPicPr>
        <p:blipFill>
          <a:blip r:embed="rId2" cstate="print"/>
          <a:srcRect/>
          <a:stretch>
            <a:fillRect/>
          </a:stretch>
        </p:blipFill>
        <p:spPr bwMode="auto">
          <a:xfrm>
            <a:off x="4572000" y="1556792"/>
            <a:ext cx="4104456" cy="50034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endParaRPr lang="tr-TR" dirty="0"/>
          </a:p>
        </p:txBody>
      </p:sp>
      <p:sp>
        <p:nvSpPr>
          <p:cNvPr id="3" name="2 Başlık"/>
          <p:cNvSpPr>
            <a:spLocks noGrp="1"/>
          </p:cNvSpPr>
          <p:nvPr>
            <p:ph type="title"/>
          </p:nvPr>
        </p:nvSpPr>
        <p:spPr/>
        <p:txBody>
          <a:bodyPr/>
          <a:lstStyle/>
          <a:p>
            <a:endParaRPr lang="tr-TR"/>
          </a:p>
        </p:txBody>
      </p:sp>
      <p:pic>
        <p:nvPicPr>
          <p:cNvPr id="25603" name="Picture 3" descr="C:\Users\hp\Desktop\akreditif_acilis_sureci.jp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effectLst>
            <a:glow rad="228600">
              <a:schemeClr val="accent1">
                <a:satMod val="175000"/>
                <a:alpha val="40000"/>
              </a:schemeClr>
            </a:glow>
          </a:effectLst>
        </p:spPr>
        <p:txBody>
          <a:bodyPr anchor="ctr">
            <a:normAutofit fontScale="62500" lnSpcReduction="20000"/>
          </a:bodyPr>
          <a:lstStyle/>
          <a:p>
            <a:pPr algn="just">
              <a:spcBef>
                <a:spcPts val="575"/>
              </a:spcBef>
              <a:buClr>
                <a:schemeClr val="accent3"/>
              </a:buClr>
              <a:buNone/>
              <a:defRPr/>
            </a:pPr>
            <a:r>
              <a:rPr lang="tr-TR" sz="2800" b="1" dirty="0" smtClean="0">
                <a:latin typeface="Calibri" pitchFamily="34" charset="0"/>
              </a:rPr>
              <a:t>TÜM TAŞIMA MODLARINI KAPSAYAN KLOZLAR</a:t>
            </a:r>
          </a:p>
          <a:p>
            <a:pPr algn="just">
              <a:spcBef>
                <a:spcPts val="575"/>
              </a:spcBef>
              <a:buClr>
                <a:schemeClr val="accent3"/>
              </a:buClr>
              <a:buNone/>
              <a:defRPr/>
            </a:pPr>
            <a:r>
              <a:rPr lang="tr-TR" sz="2800" dirty="0" smtClean="0">
                <a:latin typeface="Calibri" pitchFamily="34" charset="0"/>
              </a:rPr>
              <a:t>EXW 		Fabrikada Teslim</a:t>
            </a:r>
          </a:p>
          <a:p>
            <a:pPr algn="just">
              <a:spcBef>
                <a:spcPts val="575"/>
              </a:spcBef>
              <a:buClr>
                <a:schemeClr val="accent3"/>
              </a:buClr>
              <a:buNone/>
              <a:defRPr/>
            </a:pPr>
            <a:r>
              <a:rPr lang="tr-TR" sz="2800" dirty="0" smtClean="0">
                <a:latin typeface="Calibri" pitchFamily="34" charset="0"/>
              </a:rPr>
              <a:t>FCA		Taşıma Vasıtasının Yanında Teslim</a:t>
            </a:r>
          </a:p>
          <a:p>
            <a:pPr algn="just">
              <a:spcBef>
                <a:spcPts val="575"/>
              </a:spcBef>
              <a:buClr>
                <a:schemeClr val="accent3"/>
              </a:buClr>
              <a:buNone/>
              <a:defRPr/>
            </a:pPr>
            <a:r>
              <a:rPr lang="tr-TR" sz="2800" dirty="0" smtClean="0">
                <a:latin typeface="Calibri" pitchFamily="34" charset="0"/>
              </a:rPr>
              <a:t>CPT		Taşıma Ücreti Ödenmiş Teslim</a:t>
            </a:r>
          </a:p>
          <a:p>
            <a:pPr algn="just">
              <a:spcBef>
                <a:spcPts val="575"/>
              </a:spcBef>
              <a:buClr>
                <a:schemeClr val="accent3"/>
              </a:buClr>
              <a:buNone/>
              <a:defRPr/>
            </a:pPr>
            <a:r>
              <a:rPr lang="tr-TR" sz="2800" dirty="0" smtClean="0">
                <a:latin typeface="Calibri" pitchFamily="34" charset="0"/>
              </a:rPr>
              <a:t>CIP 		Taşıma Ücreti ve Sigorta Ödenmiş Teslim</a:t>
            </a:r>
          </a:p>
          <a:p>
            <a:pPr algn="just">
              <a:spcBef>
                <a:spcPts val="575"/>
              </a:spcBef>
              <a:buClr>
                <a:schemeClr val="accent3"/>
              </a:buClr>
              <a:buNone/>
              <a:defRPr/>
            </a:pPr>
            <a:r>
              <a:rPr lang="tr-TR" sz="2800" dirty="0" smtClean="0">
                <a:latin typeface="Calibri" pitchFamily="34" charset="0"/>
              </a:rPr>
              <a:t>DAT		Terminalde Teslim</a:t>
            </a:r>
          </a:p>
          <a:p>
            <a:pPr algn="just">
              <a:spcBef>
                <a:spcPts val="575"/>
              </a:spcBef>
              <a:buClr>
                <a:schemeClr val="accent3"/>
              </a:buClr>
              <a:buNone/>
              <a:defRPr/>
            </a:pPr>
            <a:r>
              <a:rPr lang="tr-TR" sz="2800" dirty="0" smtClean="0">
                <a:latin typeface="Calibri" pitchFamily="34" charset="0"/>
              </a:rPr>
              <a:t>DAP		Belirlenen Noktada Teslim</a:t>
            </a:r>
          </a:p>
          <a:p>
            <a:pPr algn="just">
              <a:spcBef>
                <a:spcPts val="575"/>
              </a:spcBef>
              <a:buClr>
                <a:schemeClr val="accent3"/>
              </a:buClr>
              <a:buNone/>
              <a:defRPr/>
            </a:pPr>
            <a:r>
              <a:rPr lang="tr-TR" sz="2800" dirty="0" smtClean="0">
                <a:latin typeface="Calibri" pitchFamily="34" charset="0"/>
              </a:rPr>
              <a:t>DDP		Gümrük Vergileri Ödenmiş Teslim</a:t>
            </a:r>
          </a:p>
          <a:p>
            <a:pPr algn="just">
              <a:spcBef>
                <a:spcPts val="575"/>
              </a:spcBef>
              <a:buClr>
                <a:schemeClr val="accent3"/>
              </a:buClr>
              <a:buNone/>
              <a:defRPr/>
            </a:pPr>
            <a:r>
              <a:rPr lang="tr-TR" sz="2800" dirty="0" smtClean="0">
                <a:latin typeface="Calibri" pitchFamily="34" charset="0"/>
              </a:rPr>
              <a:t>DDU		Gümrük Vergileri Ödenmeden Teslim </a:t>
            </a:r>
          </a:p>
          <a:p>
            <a:pPr algn="just">
              <a:spcBef>
                <a:spcPts val="575"/>
              </a:spcBef>
              <a:buClr>
                <a:schemeClr val="accent3"/>
              </a:buClr>
              <a:buNone/>
              <a:defRPr/>
            </a:pPr>
            <a:endParaRPr lang="tr-TR" sz="2800" dirty="0" smtClean="0">
              <a:latin typeface="Calibri" pitchFamily="34" charset="0"/>
            </a:endParaRPr>
          </a:p>
          <a:p>
            <a:pPr algn="just">
              <a:spcBef>
                <a:spcPts val="575"/>
              </a:spcBef>
              <a:buClr>
                <a:schemeClr val="accent3"/>
              </a:buClr>
              <a:buNone/>
              <a:defRPr/>
            </a:pPr>
            <a:r>
              <a:rPr lang="tr-TR" sz="2800" b="1" dirty="0" smtClean="0">
                <a:latin typeface="Calibri" pitchFamily="34" charset="0"/>
              </a:rPr>
              <a:t>SADECE DENİZ YOLUNU KAPSAYAN KLOZLAR</a:t>
            </a:r>
          </a:p>
          <a:p>
            <a:pPr algn="just">
              <a:spcBef>
                <a:spcPts val="575"/>
              </a:spcBef>
              <a:buClr>
                <a:schemeClr val="accent3"/>
              </a:buClr>
              <a:buNone/>
              <a:defRPr/>
            </a:pPr>
            <a:r>
              <a:rPr lang="tr-TR" sz="2800" dirty="0" smtClean="0">
                <a:latin typeface="Calibri" pitchFamily="34" charset="0"/>
              </a:rPr>
              <a:t>FAS		Geminin Yanında Teslim</a:t>
            </a:r>
          </a:p>
          <a:p>
            <a:pPr algn="just">
              <a:spcBef>
                <a:spcPts val="575"/>
              </a:spcBef>
              <a:buClr>
                <a:schemeClr val="accent3"/>
              </a:buClr>
              <a:buNone/>
              <a:defRPr/>
            </a:pPr>
            <a:r>
              <a:rPr lang="tr-TR" sz="2800" dirty="0" smtClean="0">
                <a:latin typeface="Calibri" pitchFamily="34" charset="0"/>
              </a:rPr>
              <a:t>FOB		Gemiye Yükleyerek Teslim</a:t>
            </a:r>
          </a:p>
          <a:p>
            <a:pPr algn="just">
              <a:spcBef>
                <a:spcPts val="575"/>
              </a:spcBef>
              <a:buClr>
                <a:schemeClr val="accent3"/>
              </a:buClr>
              <a:buNone/>
              <a:defRPr/>
            </a:pPr>
            <a:r>
              <a:rPr lang="tr-TR" sz="2800" dirty="0" smtClean="0">
                <a:latin typeface="Calibri" pitchFamily="34" charset="0"/>
              </a:rPr>
              <a:t>CFR (C&amp;F)	Mal Bedeli, Navlun Ödenmiş Teslim</a:t>
            </a:r>
          </a:p>
          <a:p>
            <a:pPr algn="just">
              <a:spcBef>
                <a:spcPts val="575"/>
              </a:spcBef>
              <a:buClr>
                <a:schemeClr val="accent3"/>
              </a:buClr>
              <a:buNone/>
              <a:defRPr/>
            </a:pPr>
            <a:r>
              <a:rPr lang="tr-TR" sz="2800" dirty="0" smtClean="0">
                <a:latin typeface="Calibri" pitchFamily="34" charset="0"/>
              </a:rPr>
              <a:t>CIF		Mal Bedeli, Sigorta, Navlun Ödenmiş Teslim</a:t>
            </a:r>
          </a:p>
        </p:txBody>
      </p:sp>
      <p:sp>
        <p:nvSpPr>
          <p:cNvPr id="2" name="1 Başlık"/>
          <p:cNvSpPr>
            <a:spLocks noGrp="1"/>
          </p:cNvSpPr>
          <p:nvPr>
            <p:ph type="title"/>
          </p:nvPr>
        </p:nvSpPr>
        <p:spPr>
          <a:ln>
            <a:solidFill>
              <a:schemeClr val="accent2">
                <a:lumMod val="75000"/>
              </a:schemeClr>
            </a:solidFill>
          </a:ln>
        </p:spPr>
        <p:style>
          <a:lnRef idx="0">
            <a:schemeClr val="accent1"/>
          </a:lnRef>
          <a:fillRef idx="3">
            <a:schemeClr val="accent1"/>
          </a:fillRef>
          <a:effectRef idx="3">
            <a:schemeClr val="accent1"/>
          </a:effectRef>
          <a:fontRef idx="minor">
            <a:schemeClr val="lt1"/>
          </a:fontRef>
        </p:style>
        <p:txBody>
          <a:bodyPr>
            <a:normAutofit fontScale="90000"/>
            <a:scene3d>
              <a:camera prst="orthographicFront"/>
              <a:lightRig rig="soft" dir="t"/>
            </a:scene3d>
            <a:sp3d prstMaterial="softEdge">
              <a:bevelT w="25400" h="25400"/>
            </a:sp3d>
          </a:bodyPr>
          <a:lstStyle/>
          <a:p>
            <a:pPr algn="ctr"/>
            <a:r>
              <a:rPr lang="tr-TR" sz="3600" dirty="0" smtClean="0">
                <a:effectLst/>
                <a:latin typeface="Calibri" pitchFamily="34" charset="0"/>
              </a:rPr>
              <a:t>INCOTERMS 2010’A GÖRE TESLİM ŞEKİLLERİ</a:t>
            </a:r>
            <a:endParaRPr lang="tr-TR" sz="3600" dirty="0">
              <a:effectLst/>
              <a:latin typeface="Calibri"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labalık">
  <a:themeElements>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Kalabalık">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Kalabalı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1254</TotalTime>
  <Words>829</Words>
  <Application>Microsoft Office PowerPoint</Application>
  <PresentationFormat>Ekran Gösterisi (4:3)</PresentationFormat>
  <Paragraphs>150</Paragraphs>
  <Slides>24</Slides>
  <Notes>0</Notes>
  <HiddenSlides>0</HiddenSlides>
  <MMClips>0</MMClips>
  <ScaleCrop>false</ScaleCrop>
  <HeadingPairs>
    <vt:vector size="4" baseType="variant">
      <vt:variant>
        <vt:lpstr>Tema</vt:lpstr>
      </vt:variant>
      <vt:variant>
        <vt:i4>1</vt:i4>
      </vt:variant>
      <vt:variant>
        <vt:lpstr>Slayt Başlıkları</vt:lpstr>
      </vt:variant>
      <vt:variant>
        <vt:i4>24</vt:i4>
      </vt:variant>
    </vt:vector>
  </HeadingPairs>
  <TitlesOfParts>
    <vt:vector size="25" baseType="lpstr">
      <vt:lpstr>Kalabalık</vt:lpstr>
      <vt:lpstr>İHRACAT İŞLEMLERİ  TESLİM ŞEKİLLERİ  ÖDEME ŞEKİLLERİ </vt:lpstr>
      <vt:lpstr>İHRACAT</vt:lpstr>
      <vt:lpstr>İHRACAT SÜRECİ</vt:lpstr>
      <vt:lpstr>PowerPoint Sunusu</vt:lpstr>
      <vt:lpstr>DIŞ TİCARETTE ÖDEME ŞEKİLLERİ</vt:lpstr>
      <vt:lpstr>Dış Ticarette Ödeme Şekilleri</vt:lpstr>
      <vt:lpstr>AKREDİTİF  (Letter of Credit)</vt:lpstr>
      <vt:lpstr>PowerPoint Sunusu</vt:lpstr>
      <vt:lpstr>INCOTERMS 2010’A GÖRE TESLİM ŞEKİLLERİ</vt:lpstr>
      <vt:lpstr>INCOTERMS HANGİ SORULARA CEVAP VERİR? </vt:lpstr>
      <vt:lpstr>EX WORKS  (EXW)  (İşyerinde Teslim)</vt:lpstr>
      <vt:lpstr>İHRACAT TÜRLERİ</vt:lpstr>
      <vt:lpstr>İHRACAT’TA KULLANILAN BAŞLICA ÖNEMLİ BELGELER</vt:lpstr>
      <vt:lpstr>PowerPoint Sunusu</vt:lpstr>
      <vt:lpstr>TİCARİ FATURA  (Commercial Invoice)</vt:lpstr>
      <vt:lpstr>TEKLİF FATURASI  (Proforma Invoice)</vt:lpstr>
      <vt:lpstr>KOLİ LİSTESİ (Packing List)</vt:lpstr>
      <vt:lpstr>MENŞEİ ŞAHADETNAMESİ  (Certificate of Origin)</vt:lpstr>
      <vt:lpstr>SİGORTA POLİÇESİ (Insurance Policy)</vt:lpstr>
      <vt:lpstr>KAMBİYO SENEDİ (Bill of Exchange)</vt:lpstr>
      <vt:lpstr>SERBEST DOLAŞIM BELGELERİ</vt:lpstr>
      <vt:lpstr>KONŞİMENTO  (Taşıma Belgesi)</vt:lpstr>
      <vt:lpstr>GÜMRÜK BEYANNAMESİ (Customs Declaration)</vt:lpstr>
      <vt:lpstr>PowerPoint Sunusu</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EBRU</dc:creator>
  <cp:lastModifiedBy>OZAN</cp:lastModifiedBy>
  <cp:revision>132</cp:revision>
  <dcterms:created xsi:type="dcterms:W3CDTF">2012-12-18T18:04:31Z</dcterms:created>
  <dcterms:modified xsi:type="dcterms:W3CDTF">2019-03-08T17:15:50Z</dcterms:modified>
</cp:coreProperties>
</file>