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3" r:id="rId1"/>
  </p:sldMasterIdLst>
  <p:notesMasterIdLst>
    <p:notesMasterId r:id="rId27"/>
  </p:notesMasterIdLst>
  <p:sldIdLst>
    <p:sldId id="293" r:id="rId2"/>
    <p:sldId id="346" r:id="rId3"/>
    <p:sldId id="347" r:id="rId4"/>
    <p:sldId id="348" r:id="rId5"/>
    <p:sldId id="349" r:id="rId6"/>
    <p:sldId id="350" r:id="rId7"/>
    <p:sldId id="351" r:id="rId8"/>
    <p:sldId id="352" r:id="rId9"/>
    <p:sldId id="353"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68" r:id="rId25"/>
    <p:sldId id="345" r:id="rId2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2" autoAdjust="0"/>
  </p:normalViewPr>
  <p:slideViewPr>
    <p:cSldViewPr>
      <p:cViewPr>
        <p:scale>
          <a:sx n="118" d="100"/>
          <a:sy n="118" d="100"/>
        </p:scale>
        <p:origin x="-143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6931F90-A0A0-4E38-AA4D-9556B0B068A2}" type="datetimeFigureOut">
              <a:rPr lang="tr-TR"/>
              <a:pPr>
                <a:defRPr/>
              </a:pPr>
              <a:t>08.03.2019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E6B9BEB-605A-43B0-BCDF-9BC0EECB5FE9}" type="slidenum">
              <a:rPr lang="tr-TR"/>
              <a:pPr>
                <a:defRPr/>
              </a:pPr>
              <a:t>‹#›</a:t>
            </a:fld>
            <a:endParaRPr lang="tr-TR"/>
          </a:p>
        </p:txBody>
      </p:sp>
    </p:spTree>
    <p:extLst>
      <p:ext uri="{BB962C8B-B14F-4D97-AF65-F5344CB8AC3E}">
        <p14:creationId xmlns:p14="http://schemas.microsoft.com/office/powerpoint/2010/main" val="3830655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74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 name="3 Slayt Numarası Yer Tutucusu"/>
          <p:cNvSpPr>
            <a:spLocks noGrp="1"/>
          </p:cNvSpPr>
          <p:nvPr>
            <p:ph type="sldNum" sz="quarter" idx="5"/>
          </p:nvPr>
        </p:nvSpPr>
        <p:spPr/>
        <p:txBody>
          <a:bodyPr/>
          <a:lstStyle/>
          <a:p>
            <a:pPr>
              <a:defRPr/>
            </a:pPr>
            <a:fld id="{640B382E-9811-4BB6-8388-A31BB00FC798}" type="slidenum">
              <a:rPr lang="tr-TR" smtClean="0"/>
              <a:pPr>
                <a:defRPr/>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21</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22</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42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 name="3 Slayt Numarası Yer Tutucusu"/>
          <p:cNvSpPr>
            <a:spLocks noGrp="1"/>
          </p:cNvSpPr>
          <p:nvPr>
            <p:ph type="sldNum" sz="quarter" idx="5"/>
          </p:nvPr>
        </p:nvSpPr>
        <p:spPr/>
        <p:txBody>
          <a:bodyPr/>
          <a:lstStyle/>
          <a:p>
            <a:pPr>
              <a:defRPr/>
            </a:pPr>
            <a:fld id="{9668989A-14A3-4F00-B489-07995059A057}" type="slidenum">
              <a:rPr lang="tr-TR" smtClean="0"/>
              <a:pPr>
                <a:defRPr/>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42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 name="3 Slayt Numarası Yer Tutucusu"/>
          <p:cNvSpPr>
            <a:spLocks noGrp="1"/>
          </p:cNvSpPr>
          <p:nvPr>
            <p:ph type="sldNum" sz="quarter" idx="5"/>
          </p:nvPr>
        </p:nvSpPr>
        <p:spPr/>
        <p:txBody>
          <a:bodyPr/>
          <a:lstStyle/>
          <a:p>
            <a:pPr>
              <a:defRPr/>
            </a:pPr>
            <a:fld id="{9668989A-14A3-4F00-B489-07995059A057}" type="slidenum">
              <a:rPr lang="tr-TR" smtClean="0"/>
              <a:pPr>
                <a:defRPr/>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42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 name="3 Slayt Numarası Yer Tutucusu"/>
          <p:cNvSpPr>
            <a:spLocks noGrp="1"/>
          </p:cNvSpPr>
          <p:nvPr>
            <p:ph type="sldNum" sz="quarter" idx="5"/>
          </p:nvPr>
        </p:nvSpPr>
        <p:spPr/>
        <p:txBody>
          <a:bodyPr/>
          <a:lstStyle/>
          <a:p>
            <a:pPr>
              <a:defRPr/>
            </a:pPr>
            <a:fld id="{9668989A-14A3-4F00-B489-07995059A057}" type="slidenum">
              <a:rPr lang="tr-TR" smtClean="0"/>
              <a:pPr>
                <a:defRPr/>
              </a:pPr>
              <a:t>25</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C292DA8-446B-4D3A-B9AA-27D10B3D8670}" type="slidenum">
              <a:rPr lang="en-AU" smtClean="0"/>
              <a:pPr>
                <a:defRPr/>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fld id="{553E3ACA-5E3B-4B0C-9C1A-979F43700F85}" type="datetime1">
              <a:rPr lang="tr-TR" smtClean="0"/>
              <a:pPr>
                <a:defRPr/>
              </a:pPr>
              <a:t>08.03.2019</a:t>
            </a:fld>
            <a:endParaRPr lang="tr-TR"/>
          </a:p>
        </p:txBody>
      </p:sp>
      <p:sp>
        <p:nvSpPr>
          <p:cNvPr id="19" name="18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27" name="26 Slayt Numarası Yer Tutucusu"/>
          <p:cNvSpPr>
            <a:spLocks noGrp="1"/>
          </p:cNvSpPr>
          <p:nvPr>
            <p:ph type="sldNum" sz="quarter" idx="12"/>
          </p:nvPr>
        </p:nvSpPr>
        <p:spPr/>
        <p:txBody>
          <a:bodyPr/>
          <a:lstStyle/>
          <a:p>
            <a:pPr>
              <a:defRPr/>
            </a:pPr>
            <a:fld id="{DC0C14F2-9E44-477D-A7F0-86AB68AA55A5}"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736DBA4F-A6F8-4C5D-B86F-AF40E6AACF56}" type="datetime1">
              <a:rPr lang="tr-TR" smtClean="0"/>
              <a:pPr>
                <a:defRPr/>
              </a:pPr>
              <a:t>08.03.2019</a:t>
            </a:fld>
            <a:endParaRPr lang="tr-TR"/>
          </a:p>
        </p:txBody>
      </p:sp>
      <p:sp>
        <p:nvSpPr>
          <p:cNvPr id="5" name="4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6" name="5 Slayt Numarası Yer Tutucusu"/>
          <p:cNvSpPr>
            <a:spLocks noGrp="1"/>
          </p:cNvSpPr>
          <p:nvPr>
            <p:ph type="sldNum" sz="quarter" idx="12"/>
          </p:nvPr>
        </p:nvSpPr>
        <p:spPr/>
        <p:txBody>
          <a:bodyPr/>
          <a:lstStyle/>
          <a:p>
            <a:pPr>
              <a:defRPr/>
            </a:pPr>
            <a:fld id="{7248EA73-7E84-43BD-BD04-FEBBD6BC9ACE}"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A3BBDF88-F3BE-4361-9D1E-8F83014CF7A7}" type="datetime1">
              <a:rPr lang="tr-TR" smtClean="0"/>
              <a:pPr>
                <a:defRPr/>
              </a:pPr>
              <a:t>08.03.2019</a:t>
            </a:fld>
            <a:endParaRPr lang="tr-TR"/>
          </a:p>
        </p:txBody>
      </p:sp>
      <p:sp>
        <p:nvSpPr>
          <p:cNvPr id="5" name="4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6" name="5 Slayt Numarası Yer Tutucusu"/>
          <p:cNvSpPr>
            <a:spLocks noGrp="1"/>
          </p:cNvSpPr>
          <p:nvPr>
            <p:ph type="sldNum" sz="quarter" idx="12"/>
          </p:nvPr>
        </p:nvSpPr>
        <p:spPr/>
        <p:txBody>
          <a:bodyPr/>
          <a:lstStyle/>
          <a:p>
            <a:pPr>
              <a:defRPr/>
            </a:pPr>
            <a:fld id="{05B6C3FF-7720-40BB-8AFA-82F044D5ED58}"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9FC596CA-6CE6-4C23-AD3A-0A5C3A2E950D}" type="datetime1">
              <a:rPr lang="tr-TR" smtClean="0"/>
              <a:pPr>
                <a:defRPr/>
              </a:pPr>
              <a:t>08.03.2019</a:t>
            </a:fld>
            <a:endParaRPr lang="tr-TR"/>
          </a:p>
        </p:txBody>
      </p:sp>
      <p:sp>
        <p:nvSpPr>
          <p:cNvPr id="5" name="4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6" name="5 Slayt Numarası Yer Tutucusu"/>
          <p:cNvSpPr>
            <a:spLocks noGrp="1"/>
          </p:cNvSpPr>
          <p:nvPr>
            <p:ph type="sldNum" sz="quarter" idx="12"/>
          </p:nvPr>
        </p:nvSpPr>
        <p:spPr/>
        <p:txBody>
          <a:bodyPr/>
          <a:lstStyle/>
          <a:p>
            <a:pPr>
              <a:defRPr/>
            </a:pPr>
            <a:fld id="{FD92FE03-60B0-4534-A098-56777E3F5AE4}"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fld id="{75D45CC8-6D99-4627-B89A-B67EAC5B0F2C}" type="datetime1">
              <a:rPr lang="tr-TR" smtClean="0"/>
              <a:pPr>
                <a:defRPr/>
              </a:pPr>
              <a:t>08.03.2019</a:t>
            </a:fld>
            <a:endParaRPr lang="tr-TR"/>
          </a:p>
        </p:txBody>
      </p:sp>
      <p:sp>
        <p:nvSpPr>
          <p:cNvPr id="5" name="4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6" name="5 Slayt Numarası Yer Tutucusu"/>
          <p:cNvSpPr>
            <a:spLocks noGrp="1"/>
          </p:cNvSpPr>
          <p:nvPr>
            <p:ph type="sldNum" sz="quarter" idx="12"/>
          </p:nvPr>
        </p:nvSpPr>
        <p:spPr/>
        <p:txBody>
          <a:bodyPr/>
          <a:lstStyle/>
          <a:p>
            <a:pPr>
              <a:defRPr/>
            </a:pPr>
            <a:fld id="{B0CEEE2B-8630-4534-96EC-3CD9554738EA}"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9DE416C9-08A3-407B-A049-B333FBBAF7D6}" type="datetime1">
              <a:rPr lang="tr-TR" smtClean="0"/>
              <a:pPr>
                <a:defRPr/>
              </a:pPr>
              <a:t>08.03.2019</a:t>
            </a:fld>
            <a:endParaRPr lang="tr-TR"/>
          </a:p>
        </p:txBody>
      </p:sp>
      <p:sp>
        <p:nvSpPr>
          <p:cNvPr id="6" name="5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7" name="6 Slayt Numarası Yer Tutucusu"/>
          <p:cNvSpPr>
            <a:spLocks noGrp="1"/>
          </p:cNvSpPr>
          <p:nvPr>
            <p:ph type="sldNum" sz="quarter" idx="12"/>
          </p:nvPr>
        </p:nvSpPr>
        <p:spPr/>
        <p:txBody>
          <a:bodyPr/>
          <a:lstStyle/>
          <a:p>
            <a:pPr>
              <a:defRPr/>
            </a:pPr>
            <a:fld id="{F80D40A4-5B9F-4722-86C6-67805FD48A26}"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fld id="{839AAC13-0ADF-49EE-A12C-C21C23A8224B}" type="datetime1">
              <a:rPr lang="tr-TR" smtClean="0"/>
              <a:pPr>
                <a:defRPr/>
              </a:pPr>
              <a:t>08.03.2019</a:t>
            </a:fld>
            <a:endParaRPr lang="tr-TR"/>
          </a:p>
        </p:txBody>
      </p:sp>
      <p:sp>
        <p:nvSpPr>
          <p:cNvPr id="8" name="7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9" name="8 Slayt Numarası Yer Tutucusu"/>
          <p:cNvSpPr>
            <a:spLocks noGrp="1"/>
          </p:cNvSpPr>
          <p:nvPr>
            <p:ph type="sldNum" sz="quarter" idx="12"/>
          </p:nvPr>
        </p:nvSpPr>
        <p:spPr/>
        <p:txBody>
          <a:bodyPr/>
          <a:lstStyle/>
          <a:p>
            <a:pPr>
              <a:defRPr/>
            </a:pPr>
            <a:fld id="{1729EB80-71B5-4453-B979-1897BB880752}"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fld id="{6DF8C8D5-C505-4E1D-B1CC-BE3D0F304A36}" type="datetime1">
              <a:rPr lang="tr-TR" smtClean="0"/>
              <a:pPr>
                <a:defRPr/>
              </a:pPr>
              <a:t>08.03.2019</a:t>
            </a:fld>
            <a:endParaRPr lang="tr-TR"/>
          </a:p>
        </p:txBody>
      </p:sp>
      <p:sp>
        <p:nvSpPr>
          <p:cNvPr id="4" name="3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5" name="4 Slayt Numarası Yer Tutucusu"/>
          <p:cNvSpPr>
            <a:spLocks noGrp="1"/>
          </p:cNvSpPr>
          <p:nvPr>
            <p:ph type="sldNum" sz="quarter" idx="12"/>
          </p:nvPr>
        </p:nvSpPr>
        <p:spPr/>
        <p:txBody>
          <a:bodyPr/>
          <a:lstStyle/>
          <a:p>
            <a:pPr>
              <a:defRPr/>
            </a:pPr>
            <a:fld id="{554C2A76-70F7-4563-9096-93386D661F20}"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03EC2136-35E8-4A61-8043-265F33ED5E56}" type="datetime1">
              <a:rPr lang="tr-TR" smtClean="0"/>
              <a:pPr>
                <a:defRPr/>
              </a:pPr>
              <a:t>08.03.2019</a:t>
            </a:fld>
            <a:endParaRPr lang="tr-TR"/>
          </a:p>
        </p:txBody>
      </p:sp>
      <p:sp>
        <p:nvSpPr>
          <p:cNvPr id="3" name="2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4" name="3 Slayt Numarası Yer Tutucusu"/>
          <p:cNvSpPr>
            <a:spLocks noGrp="1"/>
          </p:cNvSpPr>
          <p:nvPr>
            <p:ph type="sldNum" sz="quarter" idx="12"/>
          </p:nvPr>
        </p:nvSpPr>
        <p:spPr/>
        <p:txBody>
          <a:bodyPr/>
          <a:lstStyle/>
          <a:p>
            <a:pPr>
              <a:defRPr/>
            </a:pPr>
            <a:fld id="{DC78BD23-0018-4125-B93E-3EE543D32F1B}"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8C9BBB46-B2C2-4285-B765-A4BD7DBE27D4}" type="datetime1">
              <a:rPr lang="tr-TR" smtClean="0"/>
              <a:pPr>
                <a:defRPr/>
              </a:pPr>
              <a:t>08.03.2019</a:t>
            </a:fld>
            <a:endParaRPr lang="tr-TR"/>
          </a:p>
        </p:txBody>
      </p:sp>
      <p:sp>
        <p:nvSpPr>
          <p:cNvPr id="6" name="5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7" name="6 Slayt Numarası Yer Tutucusu"/>
          <p:cNvSpPr>
            <a:spLocks noGrp="1"/>
          </p:cNvSpPr>
          <p:nvPr>
            <p:ph type="sldNum" sz="quarter" idx="12"/>
          </p:nvPr>
        </p:nvSpPr>
        <p:spPr/>
        <p:txBody>
          <a:bodyPr/>
          <a:lstStyle/>
          <a:p>
            <a:pPr>
              <a:defRPr/>
            </a:pPr>
            <a:fld id="{7653C841-1E4C-4BF9-B58E-04519CB09C0A}" type="slidenum">
              <a:rPr lang="tr-TR" smtClean="0"/>
              <a:pPr>
                <a:defRPr/>
              </a:pPr>
              <a:t>‹#›</a:t>
            </a:fld>
            <a:endParaRPr lang="tr-TR"/>
          </a:p>
        </p:txBody>
      </p:sp>
    </p:spTree>
  </p:cSld>
  <p:clrMapOvr>
    <a:masterClrMapping/>
  </p:clrMapOvr>
  <p:transition spd="slow">
    <p:wheel spokes="3"/>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fld id="{871FA093-F309-4185-A8E7-B3B21EF7F72F}" type="datetime1">
              <a:rPr lang="tr-TR" smtClean="0"/>
              <a:pPr>
                <a:defRPr/>
              </a:pPr>
              <a:t>08.03.2019</a:t>
            </a:fld>
            <a:endParaRPr lang="tr-TR"/>
          </a:p>
        </p:txBody>
      </p:sp>
      <p:sp>
        <p:nvSpPr>
          <p:cNvPr id="6" name="5 Altbilgi Yer Tutucusu"/>
          <p:cNvSpPr>
            <a:spLocks noGrp="1"/>
          </p:cNvSpPr>
          <p:nvPr>
            <p:ph type="ftr" sz="quarter" idx="11"/>
          </p:nvPr>
        </p:nvSpPr>
        <p:spPr/>
        <p:txBody>
          <a:bodyPr/>
          <a:lstStyle/>
          <a:p>
            <a:pPr>
              <a:defRPr/>
            </a:pPr>
            <a:r>
              <a:rPr lang="tr-TR" smtClean="0"/>
              <a:t>Kutluhan TANISALI / Gümrük Müşavir Yardımcısı</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16E3C06E-CE87-4E58-9210-50333060B4BF}" type="slidenum">
              <a:rPr lang="tr-TR" smtClean="0"/>
              <a:pPr>
                <a:defRPr/>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heel spokes="3"/>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98BEF2ED-F3E8-45B7-B08C-12D28CD5DF80}" type="datetime1">
              <a:rPr lang="tr-TR" smtClean="0"/>
              <a:pPr>
                <a:defRPr/>
              </a:pPr>
              <a:t>08.03.2019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tr-TR" smtClean="0"/>
              <a:t>Kutluhan TANISALI / Gümrük Müşavir Yardımcısı</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26155F2-8EC1-482D-BD02-A9AF28E98D20}" type="slidenum">
              <a:rPr lang="tr-TR" smtClean="0"/>
              <a:pPr>
                <a:defRPr/>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transition spd="slow">
    <p:wheel spokes="3"/>
  </p:transition>
  <p:timing>
    <p:tnLst>
      <p:par>
        <p:cTn id="1" dur="indefinite" restart="never" nodeType="tmRoot"/>
      </p:par>
    </p:tnLst>
  </p:timing>
  <p:hf sldNum="0"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5" name="Picture 6" descr="C:\Program Files\Microsoft Office\MEDIA\CAGCAT10\j0234687.gif"/>
          <p:cNvPicPr>
            <a:picLocks noChangeAspect="1" noChangeArrowheads="1" noCrop="1"/>
          </p:cNvPicPr>
          <p:nvPr/>
        </p:nvPicPr>
        <p:blipFill>
          <a:blip r:embed="rId3" cstate="print"/>
          <a:srcRect/>
          <a:stretch>
            <a:fillRect/>
          </a:stretch>
        </p:blipFill>
        <p:spPr bwMode="auto">
          <a:xfrm>
            <a:off x="468313" y="4076700"/>
            <a:ext cx="1228725" cy="723900"/>
          </a:xfrm>
          <a:prstGeom prst="rect">
            <a:avLst/>
          </a:prstGeom>
          <a:noFill/>
          <a:ln w="9525">
            <a:noFill/>
            <a:miter lim="800000"/>
            <a:headEnd/>
            <a:tailEnd/>
          </a:ln>
        </p:spPr>
      </p:pic>
      <p:pic>
        <p:nvPicPr>
          <p:cNvPr id="20486" name="Picture 7" descr="C:\Program Files\Microsoft Office\MEDIA\CAGCAT10\j0301252.wmf"/>
          <p:cNvPicPr>
            <a:picLocks noChangeAspect="1" noChangeArrowheads="1"/>
          </p:cNvPicPr>
          <p:nvPr/>
        </p:nvPicPr>
        <p:blipFill>
          <a:blip r:embed="rId4" cstate="print"/>
          <a:srcRect/>
          <a:stretch>
            <a:fillRect/>
          </a:stretch>
        </p:blipFill>
        <p:spPr bwMode="auto">
          <a:xfrm>
            <a:off x="7380288" y="3933825"/>
            <a:ext cx="1430337" cy="1223963"/>
          </a:xfrm>
          <a:prstGeom prst="rect">
            <a:avLst/>
          </a:prstGeom>
          <a:noFill/>
          <a:ln w="9525">
            <a:noFill/>
            <a:miter lim="800000"/>
            <a:headEnd/>
            <a:tailEnd/>
          </a:ln>
        </p:spPr>
      </p:pic>
      <p:pic>
        <p:nvPicPr>
          <p:cNvPr id="47116" name="Picture 12" descr="C:\Program Files\Microsoft Office\MEDIA\OFFICE12\Lines\BD21318_.gif"/>
          <p:cNvPicPr>
            <a:picLocks noChangeAspect="1" noChangeArrowheads="1"/>
          </p:cNvPicPr>
          <p:nvPr/>
        </p:nvPicPr>
        <p:blipFill>
          <a:blip r:embed="rId5" cstate="print">
            <a:duotone>
              <a:schemeClr val="bg2">
                <a:shade val="45000"/>
                <a:satMod val="135000"/>
              </a:schemeClr>
              <a:prstClr val="white"/>
            </a:duotone>
          </a:blip>
          <a:srcRect/>
          <a:stretch>
            <a:fillRect/>
          </a:stretch>
        </p:blipFill>
        <p:spPr bwMode="auto">
          <a:xfrm>
            <a:off x="683568" y="2697593"/>
            <a:ext cx="7848872" cy="88189"/>
          </a:xfrm>
          <a:prstGeom prst="rect">
            <a:avLst/>
          </a:prstGeom>
          <a:noFill/>
        </p:spPr>
      </p:pic>
      <p:sp>
        <p:nvSpPr>
          <p:cNvPr id="9" name="8 Dikdörtgen"/>
          <p:cNvSpPr/>
          <p:nvPr/>
        </p:nvSpPr>
        <p:spPr>
          <a:xfrm>
            <a:off x="563302" y="4869160"/>
            <a:ext cx="7449796"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tr-TR" sz="5400" b="1" spc="50" dirty="0" smtClean="0">
                <a:ln w="11430"/>
                <a:solidFill>
                  <a:srgbClr val="002060"/>
                </a:solidFill>
                <a:effectLst>
                  <a:outerShdw blurRad="76200" dist="50800" dir="5400000" algn="tl" rotWithShape="0">
                    <a:srgbClr val="000000">
                      <a:alpha val="65000"/>
                    </a:srgbClr>
                  </a:outerShdw>
                </a:effectLst>
              </a:rPr>
              <a:t>Ozan Hikmet YILMAZ </a:t>
            </a:r>
            <a:endParaRPr lang="tr-TR" sz="5400" b="1" spc="50" dirty="0">
              <a:ln w="11430"/>
              <a:solidFill>
                <a:srgbClr val="002060"/>
              </a:solidFill>
              <a:effectLst>
                <a:outerShdw blurRad="76200" dist="50800" dir="5400000" algn="tl" rotWithShape="0">
                  <a:srgbClr val="000000">
                    <a:alpha val="65000"/>
                  </a:srgbClr>
                </a:outerShdw>
              </a:effectLst>
            </a:endParaRPr>
          </a:p>
        </p:txBody>
      </p:sp>
      <p:sp>
        <p:nvSpPr>
          <p:cNvPr id="13" name="12 Veri Yer Tutucusu"/>
          <p:cNvSpPr>
            <a:spLocks noGrp="1"/>
          </p:cNvSpPr>
          <p:nvPr>
            <p:ph type="dt" sz="half" idx="10"/>
          </p:nvPr>
        </p:nvSpPr>
        <p:spPr/>
        <p:txBody>
          <a:bodyPr/>
          <a:lstStyle/>
          <a:p>
            <a:pPr>
              <a:defRPr/>
            </a:pPr>
            <a:fld id="{B1BD45AA-A7E5-41BD-A8E5-8C9F0AF6F8E5}" type="datetime1">
              <a:rPr lang="tr-TR" smtClean="0"/>
              <a:pPr>
                <a:defRPr/>
              </a:pPr>
              <a:t>08.03.2019</a:t>
            </a:fld>
            <a:endParaRPr lang="tr-TR"/>
          </a:p>
        </p:txBody>
      </p:sp>
      <p:sp>
        <p:nvSpPr>
          <p:cNvPr id="14" name="13 Altbilgi Yer Tutucusu"/>
          <p:cNvSpPr>
            <a:spLocks noGrp="1"/>
          </p:cNvSpPr>
          <p:nvPr>
            <p:ph type="ftr" sz="quarter" idx="11"/>
          </p:nvPr>
        </p:nvSpPr>
        <p:spPr>
          <a:xfrm>
            <a:off x="2667000" y="6356350"/>
            <a:ext cx="3633192" cy="365125"/>
          </a:xfrm>
        </p:spPr>
        <p:txBody>
          <a:bodyPr/>
          <a:lstStyle/>
          <a:p>
            <a:pPr>
              <a:defRPr/>
            </a:pPr>
            <a:r>
              <a:rPr lang="tr-TR" dirty="0" smtClean="0"/>
              <a:t>Ozan Hikmet YILMAZ  / Gümrük Müşavir Yardımcısı</a:t>
            </a:r>
            <a:endParaRPr lang="tr-TR" dirty="0"/>
          </a:p>
        </p:txBody>
      </p:sp>
      <p:sp>
        <p:nvSpPr>
          <p:cNvPr id="17" name="16 Dikdörtgen"/>
          <p:cNvSpPr/>
          <p:nvPr/>
        </p:nvSpPr>
        <p:spPr>
          <a:xfrm>
            <a:off x="1835696" y="3244334"/>
            <a:ext cx="5616624" cy="707886"/>
          </a:xfrm>
          <a:prstGeom prst="rect">
            <a:avLst/>
          </a:prstGeom>
        </p:spPr>
        <p:txBody>
          <a:bodyPr wrap="square">
            <a:spAutoFit/>
          </a:bodyPr>
          <a:lstStyle/>
          <a:p>
            <a:pPr algn="ctr">
              <a:defRPr/>
            </a:pPr>
            <a:r>
              <a:rPr lang="tr-TR" sz="4000" b="1" dirty="0" smtClean="0">
                <a:ln/>
                <a:solidFill>
                  <a:srgbClr val="002060"/>
                </a:solidFill>
              </a:rPr>
              <a:t>ÖDEME ŞEKİLLERİ</a:t>
            </a:r>
            <a:endParaRPr lang="tr-TR" sz="4000" b="1" dirty="0">
              <a:ln/>
              <a:solidFill>
                <a:srgbClr val="002060"/>
              </a:solidFill>
            </a:endParaRPr>
          </a:p>
        </p:txBody>
      </p:sp>
      <p:pic>
        <p:nvPicPr>
          <p:cNvPr id="10" name="Picture 2" descr="http://img03.blogcu.com/images/b/a/s/basinbultenleri/ae282e0898426d7a9aada625a7d51092_1323555133.png"/>
          <p:cNvPicPr>
            <a:picLocks noChangeAspect="1" noChangeArrowheads="1"/>
          </p:cNvPicPr>
          <p:nvPr/>
        </p:nvPicPr>
        <p:blipFill>
          <a:blip r:embed="rId6" cstate="print"/>
          <a:srcRect/>
          <a:stretch>
            <a:fillRect/>
          </a:stretch>
        </p:blipFill>
        <p:spPr bwMode="auto">
          <a:xfrm>
            <a:off x="2862311" y="980728"/>
            <a:ext cx="3437881" cy="1584176"/>
          </a:xfrm>
          <a:prstGeom prst="rect">
            <a:avLst/>
          </a:prstGeom>
          <a:noFill/>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subTitle" idx="1"/>
          </p:nvPr>
        </p:nvSpPr>
        <p:spPr>
          <a:xfrm>
            <a:off x="250825" y="188913"/>
            <a:ext cx="8713788" cy="6480175"/>
          </a:xfrm>
        </p:spPr>
        <p:txBody>
          <a:bodyPr/>
          <a:lstStyle/>
          <a:p>
            <a:pPr algn="just">
              <a:lnSpc>
                <a:spcPct val="0"/>
              </a:lnSpc>
            </a:pPr>
            <a:endParaRPr lang="tr-TR" sz="1400" dirty="0" smtClean="0">
              <a:latin typeface="Bookman Old Style" pitchFamily="18" charset="0"/>
            </a:endParaRPr>
          </a:p>
          <a:p>
            <a:pPr algn="just">
              <a:lnSpc>
                <a:spcPct val="90000"/>
              </a:lnSpc>
            </a:pPr>
            <a:r>
              <a:rPr lang="tr-TR" sz="2200" b="1" dirty="0" smtClean="0">
                <a:solidFill>
                  <a:srgbClr val="FFFF00"/>
                </a:solidFill>
                <a:latin typeface="Bookman Old Style" pitchFamily="18" charset="0"/>
              </a:rPr>
              <a:t>VESAİK TAHSİL İŞLEMİNDE </a:t>
            </a:r>
            <a:r>
              <a:rPr lang="tr-TR" sz="2200" b="1" u="sng" dirty="0" smtClean="0">
                <a:solidFill>
                  <a:srgbClr val="FFFF00"/>
                </a:solidFill>
                <a:latin typeface="Bookman Old Style" pitchFamily="18" charset="0"/>
              </a:rPr>
              <a:t>ALICININ</a:t>
            </a:r>
            <a:r>
              <a:rPr lang="tr-TR" sz="2200" b="1" dirty="0" smtClean="0">
                <a:solidFill>
                  <a:srgbClr val="FFFF00"/>
                </a:solidFill>
                <a:latin typeface="Bookman Old Style" pitchFamily="18" charset="0"/>
              </a:rPr>
              <a:t> BİLMESİ VE DİKKAT ETMESİ GEREKTİĞİ HUSUSLAR;</a:t>
            </a:r>
          </a:p>
          <a:p>
            <a:pPr algn="just">
              <a:lnSpc>
                <a:spcPct val="30000"/>
              </a:lnSpc>
            </a:pPr>
            <a:endParaRPr lang="tr-TR" sz="2200" b="1" dirty="0" smtClean="0">
              <a:solidFill>
                <a:schemeClr val="accent1"/>
              </a:solidFill>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TAHSİL BANKASI, SATICI’NIN BANKASI TARAFINDAN </a:t>
            </a:r>
          </a:p>
          <a:p>
            <a:pPr algn="just">
              <a:lnSpc>
                <a:spcPct val="80000"/>
              </a:lnSpc>
              <a:buFont typeface="Wingdings" pitchFamily="2" charset="2"/>
              <a:buNone/>
            </a:pPr>
            <a:r>
              <a:rPr lang="tr-TR" sz="2000" dirty="0" smtClean="0">
                <a:latin typeface="Bookman Old Style" pitchFamily="18" charset="0"/>
              </a:rPr>
              <a:t>    GÖNDERİLEN VESAİKİ İNCELEMEK VEYA DOĞRULUKLARINI</a:t>
            </a:r>
          </a:p>
          <a:p>
            <a:pPr algn="just">
              <a:lnSpc>
                <a:spcPct val="80000"/>
              </a:lnSpc>
              <a:buFont typeface="Wingdings" pitchFamily="2" charset="2"/>
              <a:buNone/>
            </a:pPr>
            <a:r>
              <a:rPr lang="tr-TR" sz="2000" dirty="0" smtClean="0">
                <a:latin typeface="Bookman Old Style" pitchFamily="18" charset="0"/>
              </a:rPr>
              <a:t>    SAPTAMAK ZORUNDA DEĞİLDİR.</a:t>
            </a:r>
          </a:p>
          <a:p>
            <a:pPr algn="just">
              <a:lnSpc>
                <a:spcPct val="60000"/>
              </a:lnSpc>
              <a:buFont typeface="Wingdings" pitchFamily="2" charset="2"/>
              <a:buNone/>
            </a:pPr>
            <a:endParaRPr lang="tr-TR" sz="2000" dirty="0" smtClean="0">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TAHSİLAT TALİMATINDA BELİRTİLEN HUSUSLARIN  YERİNE</a:t>
            </a:r>
          </a:p>
          <a:p>
            <a:pPr algn="just">
              <a:lnSpc>
                <a:spcPct val="80000"/>
              </a:lnSpc>
              <a:buFont typeface="Wingdings" pitchFamily="2" charset="2"/>
              <a:buNone/>
            </a:pPr>
            <a:r>
              <a:rPr lang="tr-TR" sz="2000" dirty="0" smtClean="0">
                <a:latin typeface="Bookman Old Style" pitchFamily="18" charset="0"/>
              </a:rPr>
              <a:t>    GETİRİLMESİ VE VESAİKİN ALICISINA BU ŞARTLAR</a:t>
            </a:r>
          </a:p>
          <a:p>
            <a:pPr algn="just">
              <a:lnSpc>
                <a:spcPct val="80000"/>
              </a:lnSpc>
              <a:buFont typeface="Wingdings" pitchFamily="2" charset="2"/>
              <a:buNone/>
            </a:pPr>
            <a:r>
              <a:rPr lang="tr-TR" sz="2000" dirty="0" smtClean="0">
                <a:latin typeface="Bookman Old Style" pitchFamily="18" charset="0"/>
              </a:rPr>
              <a:t>    ÇERÇEVESİNDE TESLİM EDİLMESİNDEN TAHSİL BANKASI</a:t>
            </a:r>
          </a:p>
          <a:p>
            <a:pPr algn="just">
              <a:lnSpc>
                <a:spcPct val="80000"/>
              </a:lnSpc>
              <a:buFont typeface="Wingdings" pitchFamily="2" charset="2"/>
              <a:buNone/>
            </a:pPr>
            <a:r>
              <a:rPr lang="tr-TR" sz="2000" dirty="0" smtClean="0">
                <a:latin typeface="Bookman Old Style" pitchFamily="18" charset="0"/>
              </a:rPr>
              <a:t>    SORUMLUDUR. </a:t>
            </a:r>
          </a:p>
          <a:p>
            <a:pPr algn="just">
              <a:lnSpc>
                <a:spcPct val="60000"/>
              </a:lnSpc>
              <a:buFont typeface="Wingdings" pitchFamily="2" charset="2"/>
              <a:buNone/>
            </a:pPr>
            <a:endParaRPr lang="tr-TR" sz="2000" dirty="0" smtClean="0">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TARAFLAR ARASINDAKİ HERHANGİ BİR ANLAŞMA GEREĞİ,</a:t>
            </a:r>
          </a:p>
          <a:p>
            <a:pPr algn="just">
              <a:lnSpc>
                <a:spcPct val="80000"/>
              </a:lnSpc>
              <a:buFont typeface="Wingdings" pitchFamily="2" charset="2"/>
              <a:buNone/>
            </a:pPr>
            <a:r>
              <a:rPr lang="tr-TR" sz="2000" dirty="0" smtClean="0">
                <a:latin typeface="Bookman Old Style" pitchFamily="18" charset="0"/>
              </a:rPr>
              <a:t>    ALICI ÖDEME YAPMADAN ÖNCE MALLARI İNCELEMEK VEYA</a:t>
            </a:r>
          </a:p>
          <a:p>
            <a:pPr algn="just">
              <a:lnSpc>
                <a:spcPct val="80000"/>
              </a:lnSpc>
              <a:buFont typeface="Wingdings" pitchFamily="2" charset="2"/>
              <a:buNone/>
            </a:pPr>
            <a:r>
              <a:rPr lang="tr-TR" sz="2000" dirty="0" smtClean="0">
                <a:latin typeface="Bookman Old Style" pitchFamily="18" charset="0"/>
              </a:rPr>
              <a:t>    KONTROL ETMEK YETKİSİNE SAHİP DEĞİLDİR. ANCAK, SATICI</a:t>
            </a:r>
          </a:p>
          <a:p>
            <a:pPr algn="just">
              <a:lnSpc>
                <a:spcPct val="80000"/>
              </a:lnSpc>
              <a:buFont typeface="Wingdings" pitchFamily="2" charset="2"/>
              <a:buNone/>
            </a:pPr>
            <a:r>
              <a:rPr lang="tr-TR" sz="2000" dirty="0" smtClean="0">
                <a:latin typeface="Bookman Old Style" pitchFamily="18" charset="0"/>
              </a:rPr>
              <a:t>    BU HUSUSTA BİR İZİN VEREBİLİR.</a:t>
            </a:r>
          </a:p>
          <a:p>
            <a:pPr algn="just">
              <a:lnSpc>
                <a:spcPct val="60000"/>
              </a:lnSpc>
              <a:buFont typeface="Wingdings" pitchFamily="2" charset="2"/>
              <a:buNone/>
            </a:pPr>
            <a:endParaRPr lang="tr-TR" sz="2000" dirty="0" smtClean="0">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İTHALATÇI VESAİKİ TESLİM ALMAKTAN VAZGEÇMESİ VEYA</a:t>
            </a:r>
          </a:p>
          <a:p>
            <a:pPr algn="just">
              <a:lnSpc>
                <a:spcPct val="80000"/>
              </a:lnSpc>
              <a:buFont typeface="Wingdings" pitchFamily="2" charset="2"/>
              <a:buNone/>
            </a:pPr>
            <a:r>
              <a:rPr lang="tr-TR" sz="2000" dirty="0" smtClean="0">
                <a:latin typeface="Bookman Old Style" pitchFamily="18" charset="0"/>
              </a:rPr>
              <a:t>    BELLİ BİR SÜRE İÇİNDE ALINMAMASI HALİNDE, VESAİK</a:t>
            </a:r>
          </a:p>
          <a:p>
            <a:pPr algn="just">
              <a:lnSpc>
                <a:spcPct val="80000"/>
              </a:lnSpc>
              <a:buFont typeface="Wingdings" pitchFamily="2" charset="2"/>
              <a:buNone/>
            </a:pPr>
            <a:r>
              <a:rPr lang="tr-TR" sz="2000" dirty="0" smtClean="0">
                <a:latin typeface="Bookman Old Style" pitchFamily="18" charset="0"/>
              </a:rPr>
              <a:t>    TAHSİL BANKASI TARAFINDAN  GERİ GÖNDERİLİR.</a:t>
            </a:r>
            <a:endParaRPr lang="en-US" sz="2000" dirty="0" smtClean="0">
              <a:latin typeface="Bookman Old Style" pitchFamily="18" charset="0"/>
            </a:endParaRPr>
          </a:p>
          <a:p>
            <a:pPr algn="just">
              <a:lnSpc>
                <a:spcPct val="80000"/>
              </a:lnSpc>
              <a:buFont typeface="Wingdings" pitchFamily="2" charset="2"/>
              <a:buNone/>
            </a:pPr>
            <a:r>
              <a:rPr lang="tr-TR" sz="3600" b="1" dirty="0" smtClean="0">
                <a:solidFill>
                  <a:schemeClr val="accent1"/>
                </a:solidFill>
                <a:latin typeface="Bookman Old Style" pitchFamily="18" charset="0"/>
              </a:rPr>
              <a:t> </a:t>
            </a:r>
            <a:endParaRPr lang="en-AU" sz="3600" b="1" dirty="0" smtClean="0">
              <a:solidFill>
                <a:schemeClr val="accent1"/>
              </a:solidFill>
              <a:latin typeface="Bookman Old Style" pitchFamily="18"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34498">
                                            <p:txEl>
                                              <p:pRg st="1" end="1"/>
                                            </p:txEl>
                                          </p:spTgt>
                                        </p:tgtEl>
                                        <p:attrNameLst>
                                          <p:attrName>style.visibility</p:attrName>
                                        </p:attrNameLst>
                                      </p:cBhvr>
                                      <p:to>
                                        <p:strVal val="visible"/>
                                      </p:to>
                                    </p:set>
                                    <p:anim calcmode="lin" valueType="num">
                                      <p:cBhvr additive="base">
                                        <p:cTn id="7" dur="500" fill="hold"/>
                                        <p:tgtEl>
                                          <p:spTgt spid="23449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4498">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34498">
                                            <p:txEl>
                                              <p:pRg st="3" end="3"/>
                                            </p:txEl>
                                          </p:spTgt>
                                        </p:tgtEl>
                                        <p:attrNameLst>
                                          <p:attrName>style.visibility</p:attrName>
                                        </p:attrNameLst>
                                      </p:cBhvr>
                                      <p:to>
                                        <p:strVal val="visible"/>
                                      </p:to>
                                    </p:set>
                                    <p:anim calcmode="lin" valueType="num">
                                      <p:cBhvr additive="base">
                                        <p:cTn id="12" dur="500" fill="hold"/>
                                        <p:tgtEl>
                                          <p:spTgt spid="234498">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34498">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34498">
                                            <p:txEl>
                                              <p:pRg st="4" end="4"/>
                                            </p:txEl>
                                          </p:spTgt>
                                        </p:tgtEl>
                                        <p:attrNameLst>
                                          <p:attrName>style.visibility</p:attrName>
                                        </p:attrNameLst>
                                      </p:cBhvr>
                                      <p:to>
                                        <p:strVal val="visible"/>
                                      </p:to>
                                    </p:set>
                                    <p:anim calcmode="lin" valueType="num">
                                      <p:cBhvr additive="base">
                                        <p:cTn id="17" dur="500" fill="hold"/>
                                        <p:tgtEl>
                                          <p:spTgt spid="234498">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4498">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34498">
                                            <p:txEl>
                                              <p:pRg st="5" end="5"/>
                                            </p:txEl>
                                          </p:spTgt>
                                        </p:tgtEl>
                                        <p:attrNameLst>
                                          <p:attrName>style.visibility</p:attrName>
                                        </p:attrNameLst>
                                      </p:cBhvr>
                                      <p:to>
                                        <p:strVal val="visible"/>
                                      </p:to>
                                    </p:set>
                                    <p:anim calcmode="lin" valueType="num">
                                      <p:cBhvr additive="base">
                                        <p:cTn id="22" dur="500" fill="hold"/>
                                        <p:tgtEl>
                                          <p:spTgt spid="234498">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34498">
                                            <p:txEl>
                                              <p:pRg st="5" end="5"/>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34498">
                                            <p:txEl>
                                              <p:pRg st="7" end="7"/>
                                            </p:txEl>
                                          </p:spTgt>
                                        </p:tgtEl>
                                        <p:attrNameLst>
                                          <p:attrName>style.visibility</p:attrName>
                                        </p:attrNameLst>
                                      </p:cBhvr>
                                      <p:to>
                                        <p:strVal val="visible"/>
                                      </p:to>
                                    </p:set>
                                    <p:anim calcmode="lin" valueType="num">
                                      <p:cBhvr additive="base">
                                        <p:cTn id="27" dur="500" fill="hold"/>
                                        <p:tgtEl>
                                          <p:spTgt spid="234498">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4498">
                                            <p:txEl>
                                              <p:pRg st="7" end="7"/>
                                            </p:txEl>
                                          </p:spTgt>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234498">
                                            <p:txEl>
                                              <p:pRg st="8" end="8"/>
                                            </p:txEl>
                                          </p:spTgt>
                                        </p:tgtEl>
                                        <p:attrNameLst>
                                          <p:attrName>style.visibility</p:attrName>
                                        </p:attrNameLst>
                                      </p:cBhvr>
                                      <p:to>
                                        <p:strVal val="visible"/>
                                      </p:to>
                                    </p:set>
                                    <p:anim calcmode="lin" valueType="num">
                                      <p:cBhvr additive="base">
                                        <p:cTn id="32" dur="500" fill="hold"/>
                                        <p:tgtEl>
                                          <p:spTgt spid="234498">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34498">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34498">
                                            <p:txEl>
                                              <p:pRg st="9" end="9"/>
                                            </p:txEl>
                                          </p:spTgt>
                                        </p:tgtEl>
                                        <p:attrNameLst>
                                          <p:attrName>style.visibility</p:attrName>
                                        </p:attrNameLst>
                                      </p:cBhvr>
                                      <p:to>
                                        <p:strVal val="visible"/>
                                      </p:to>
                                    </p:set>
                                    <p:anim calcmode="lin" valueType="num">
                                      <p:cBhvr additive="base">
                                        <p:cTn id="37" dur="500" fill="hold"/>
                                        <p:tgtEl>
                                          <p:spTgt spid="234498">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4498">
                                            <p:txEl>
                                              <p:pRg st="9" end="9"/>
                                            </p:txEl>
                                          </p:spTgt>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grpId="0" nodeType="afterEffect">
                                  <p:stCondLst>
                                    <p:cond delay="1000"/>
                                  </p:stCondLst>
                                  <p:childTnLst>
                                    <p:set>
                                      <p:cBhvr>
                                        <p:cTn id="41" dur="1" fill="hold">
                                          <p:stCondLst>
                                            <p:cond delay="0"/>
                                          </p:stCondLst>
                                        </p:cTn>
                                        <p:tgtEl>
                                          <p:spTgt spid="234498">
                                            <p:txEl>
                                              <p:pRg st="10" end="10"/>
                                            </p:txEl>
                                          </p:spTgt>
                                        </p:tgtEl>
                                        <p:attrNameLst>
                                          <p:attrName>style.visibility</p:attrName>
                                        </p:attrNameLst>
                                      </p:cBhvr>
                                      <p:to>
                                        <p:strVal val="visible"/>
                                      </p:to>
                                    </p:set>
                                    <p:anim calcmode="lin" valueType="num">
                                      <p:cBhvr additive="base">
                                        <p:cTn id="42" dur="500" fill="hold"/>
                                        <p:tgtEl>
                                          <p:spTgt spid="234498">
                                            <p:txEl>
                                              <p:pRg st="10" end="1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34498">
                                            <p:txEl>
                                              <p:pRg st="10" end="10"/>
                                            </p:txEl>
                                          </p:spTgt>
                                        </p:tgtEl>
                                        <p:attrNameLst>
                                          <p:attrName>ppt_y</p:attrName>
                                        </p:attrNameLst>
                                      </p:cBhvr>
                                      <p:tavLst>
                                        <p:tav tm="0">
                                          <p:val>
                                            <p:strVal val="#ppt_y"/>
                                          </p:val>
                                        </p:tav>
                                        <p:tav tm="100000">
                                          <p:val>
                                            <p:strVal val="#ppt_y"/>
                                          </p:val>
                                        </p:tav>
                                      </p:tavLst>
                                    </p:anim>
                                  </p:childTnLst>
                                </p:cTn>
                              </p:par>
                            </p:childTnLst>
                          </p:cTn>
                        </p:par>
                        <p:par>
                          <p:cTn id="44" fill="hold">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234498">
                                            <p:txEl>
                                              <p:pRg st="12" end="12"/>
                                            </p:txEl>
                                          </p:spTgt>
                                        </p:tgtEl>
                                        <p:attrNameLst>
                                          <p:attrName>style.visibility</p:attrName>
                                        </p:attrNameLst>
                                      </p:cBhvr>
                                      <p:to>
                                        <p:strVal val="visible"/>
                                      </p:to>
                                    </p:set>
                                    <p:anim calcmode="lin" valueType="num">
                                      <p:cBhvr additive="base">
                                        <p:cTn id="47" dur="500" fill="hold"/>
                                        <p:tgtEl>
                                          <p:spTgt spid="234498">
                                            <p:txEl>
                                              <p:pRg st="12" end="1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34498">
                                            <p:txEl>
                                              <p:pRg st="12" end="12"/>
                                            </p:txEl>
                                          </p:spTgt>
                                        </p:tgtEl>
                                        <p:attrNameLst>
                                          <p:attrName>ppt_y</p:attrName>
                                        </p:attrNameLst>
                                      </p:cBhvr>
                                      <p:tavLst>
                                        <p:tav tm="0">
                                          <p:val>
                                            <p:strVal val="#ppt_y"/>
                                          </p:val>
                                        </p:tav>
                                        <p:tav tm="100000">
                                          <p:val>
                                            <p:strVal val="#ppt_y"/>
                                          </p:val>
                                        </p:tav>
                                      </p:tavLst>
                                    </p:anim>
                                  </p:childTnLst>
                                </p:cTn>
                              </p:par>
                            </p:childTnLst>
                          </p:cTn>
                        </p:par>
                        <p:par>
                          <p:cTn id="49" fill="hold">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234498">
                                            <p:txEl>
                                              <p:pRg st="13" end="13"/>
                                            </p:txEl>
                                          </p:spTgt>
                                        </p:tgtEl>
                                        <p:attrNameLst>
                                          <p:attrName>style.visibility</p:attrName>
                                        </p:attrNameLst>
                                      </p:cBhvr>
                                      <p:to>
                                        <p:strVal val="visible"/>
                                      </p:to>
                                    </p:set>
                                    <p:anim calcmode="lin" valueType="num">
                                      <p:cBhvr additive="base">
                                        <p:cTn id="52" dur="500" fill="hold"/>
                                        <p:tgtEl>
                                          <p:spTgt spid="234498">
                                            <p:txEl>
                                              <p:pRg st="13" end="13"/>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234498">
                                            <p:txEl>
                                              <p:pRg st="13" end="13"/>
                                            </p:txEl>
                                          </p:spTgt>
                                        </p:tgtEl>
                                        <p:attrNameLst>
                                          <p:attrName>ppt_y</p:attrName>
                                        </p:attrNameLst>
                                      </p:cBhvr>
                                      <p:tavLst>
                                        <p:tav tm="0">
                                          <p:val>
                                            <p:strVal val="#ppt_y"/>
                                          </p:val>
                                        </p:tav>
                                        <p:tav tm="100000">
                                          <p:val>
                                            <p:strVal val="#ppt_y"/>
                                          </p:val>
                                        </p:tav>
                                      </p:tavLst>
                                    </p:anim>
                                  </p:childTnLst>
                                </p:cTn>
                              </p:par>
                            </p:childTnLst>
                          </p:cTn>
                        </p:par>
                        <p:par>
                          <p:cTn id="54" fill="hold">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234498">
                                            <p:txEl>
                                              <p:pRg st="14" end="14"/>
                                            </p:txEl>
                                          </p:spTgt>
                                        </p:tgtEl>
                                        <p:attrNameLst>
                                          <p:attrName>style.visibility</p:attrName>
                                        </p:attrNameLst>
                                      </p:cBhvr>
                                      <p:to>
                                        <p:strVal val="visible"/>
                                      </p:to>
                                    </p:set>
                                    <p:anim calcmode="lin" valueType="num">
                                      <p:cBhvr additive="base">
                                        <p:cTn id="57" dur="500" fill="hold"/>
                                        <p:tgtEl>
                                          <p:spTgt spid="234498">
                                            <p:txEl>
                                              <p:pRg st="14" end="14"/>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34498">
                                            <p:txEl>
                                              <p:pRg st="14" end="14"/>
                                            </p:txEl>
                                          </p:spTgt>
                                        </p:tgtEl>
                                        <p:attrNameLst>
                                          <p:attrName>ppt_y</p:attrName>
                                        </p:attrNameLst>
                                      </p:cBhvr>
                                      <p:tavLst>
                                        <p:tav tm="0">
                                          <p:val>
                                            <p:strVal val="#ppt_y"/>
                                          </p:val>
                                        </p:tav>
                                        <p:tav tm="100000">
                                          <p:val>
                                            <p:strVal val="#ppt_y"/>
                                          </p:val>
                                        </p:tav>
                                      </p:tavLst>
                                    </p:anim>
                                  </p:childTnLst>
                                </p:cTn>
                              </p:par>
                            </p:childTnLst>
                          </p:cTn>
                        </p:par>
                        <p:par>
                          <p:cTn id="59" fill="hold">
                            <p:stCondLst>
                              <p:cond delay="16500"/>
                            </p:stCondLst>
                            <p:childTnLst>
                              <p:par>
                                <p:cTn id="60" presetID="2" presetClass="entr" presetSubtype="8" fill="hold" grpId="0" nodeType="afterEffect">
                                  <p:stCondLst>
                                    <p:cond delay="1000"/>
                                  </p:stCondLst>
                                  <p:childTnLst>
                                    <p:set>
                                      <p:cBhvr>
                                        <p:cTn id="61" dur="1" fill="hold">
                                          <p:stCondLst>
                                            <p:cond delay="0"/>
                                          </p:stCondLst>
                                        </p:cTn>
                                        <p:tgtEl>
                                          <p:spTgt spid="234498">
                                            <p:txEl>
                                              <p:pRg st="15" end="15"/>
                                            </p:txEl>
                                          </p:spTgt>
                                        </p:tgtEl>
                                        <p:attrNameLst>
                                          <p:attrName>style.visibility</p:attrName>
                                        </p:attrNameLst>
                                      </p:cBhvr>
                                      <p:to>
                                        <p:strVal val="visible"/>
                                      </p:to>
                                    </p:set>
                                    <p:anim calcmode="lin" valueType="num">
                                      <p:cBhvr additive="base">
                                        <p:cTn id="62" dur="500" fill="hold"/>
                                        <p:tgtEl>
                                          <p:spTgt spid="234498">
                                            <p:txEl>
                                              <p:pRg st="15" end="15"/>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234498">
                                            <p:txEl>
                                              <p:pRg st="15" end="15"/>
                                            </p:txEl>
                                          </p:spTgt>
                                        </p:tgtEl>
                                        <p:attrNameLst>
                                          <p:attrName>ppt_y</p:attrName>
                                        </p:attrNameLst>
                                      </p:cBhvr>
                                      <p:tavLst>
                                        <p:tav tm="0">
                                          <p:val>
                                            <p:strVal val="#ppt_y"/>
                                          </p:val>
                                        </p:tav>
                                        <p:tav tm="100000">
                                          <p:val>
                                            <p:strVal val="#ppt_y"/>
                                          </p:val>
                                        </p:tav>
                                      </p:tavLst>
                                    </p:anim>
                                  </p:childTnLst>
                                </p:cTn>
                              </p:par>
                            </p:childTnLst>
                          </p:cTn>
                        </p:par>
                        <p:par>
                          <p:cTn id="64" fill="hold">
                            <p:stCondLst>
                              <p:cond delay="18000"/>
                            </p:stCondLst>
                            <p:childTnLst>
                              <p:par>
                                <p:cTn id="65" presetID="2" presetClass="entr" presetSubtype="8" fill="hold" grpId="0" nodeType="afterEffect">
                                  <p:stCondLst>
                                    <p:cond delay="1000"/>
                                  </p:stCondLst>
                                  <p:childTnLst>
                                    <p:set>
                                      <p:cBhvr>
                                        <p:cTn id="66" dur="1" fill="hold">
                                          <p:stCondLst>
                                            <p:cond delay="0"/>
                                          </p:stCondLst>
                                        </p:cTn>
                                        <p:tgtEl>
                                          <p:spTgt spid="234498">
                                            <p:txEl>
                                              <p:pRg st="17" end="17"/>
                                            </p:txEl>
                                          </p:spTgt>
                                        </p:tgtEl>
                                        <p:attrNameLst>
                                          <p:attrName>style.visibility</p:attrName>
                                        </p:attrNameLst>
                                      </p:cBhvr>
                                      <p:to>
                                        <p:strVal val="visible"/>
                                      </p:to>
                                    </p:set>
                                    <p:anim calcmode="lin" valueType="num">
                                      <p:cBhvr additive="base">
                                        <p:cTn id="67" dur="500" fill="hold"/>
                                        <p:tgtEl>
                                          <p:spTgt spid="234498">
                                            <p:txEl>
                                              <p:pRg st="17" end="17"/>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34498">
                                            <p:txEl>
                                              <p:pRg st="17" end="17"/>
                                            </p:txEl>
                                          </p:spTgt>
                                        </p:tgtEl>
                                        <p:attrNameLst>
                                          <p:attrName>ppt_y</p:attrName>
                                        </p:attrNameLst>
                                      </p:cBhvr>
                                      <p:tavLst>
                                        <p:tav tm="0">
                                          <p:val>
                                            <p:strVal val="#ppt_y"/>
                                          </p:val>
                                        </p:tav>
                                        <p:tav tm="100000">
                                          <p:val>
                                            <p:strVal val="#ppt_y"/>
                                          </p:val>
                                        </p:tav>
                                      </p:tavLst>
                                    </p:anim>
                                  </p:childTnLst>
                                </p:cTn>
                              </p:par>
                            </p:childTnLst>
                          </p:cTn>
                        </p:par>
                        <p:par>
                          <p:cTn id="69" fill="hold">
                            <p:stCondLst>
                              <p:cond delay="19500"/>
                            </p:stCondLst>
                            <p:childTnLst>
                              <p:par>
                                <p:cTn id="70" presetID="2" presetClass="entr" presetSubtype="8" fill="hold" grpId="0" nodeType="afterEffect">
                                  <p:stCondLst>
                                    <p:cond delay="1000"/>
                                  </p:stCondLst>
                                  <p:childTnLst>
                                    <p:set>
                                      <p:cBhvr>
                                        <p:cTn id="71" dur="1" fill="hold">
                                          <p:stCondLst>
                                            <p:cond delay="0"/>
                                          </p:stCondLst>
                                        </p:cTn>
                                        <p:tgtEl>
                                          <p:spTgt spid="234498">
                                            <p:txEl>
                                              <p:pRg st="18" end="18"/>
                                            </p:txEl>
                                          </p:spTgt>
                                        </p:tgtEl>
                                        <p:attrNameLst>
                                          <p:attrName>style.visibility</p:attrName>
                                        </p:attrNameLst>
                                      </p:cBhvr>
                                      <p:to>
                                        <p:strVal val="visible"/>
                                      </p:to>
                                    </p:set>
                                    <p:anim calcmode="lin" valueType="num">
                                      <p:cBhvr additive="base">
                                        <p:cTn id="72" dur="500" fill="hold"/>
                                        <p:tgtEl>
                                          <p:spTgt spid="234498">
                                            <p:txEl>
                                              <p:pRg st="18" end="18"/>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234498">
                                            <p:txEl>
                                              <p:pRg st="18" end="18"/>
                                            </p:txEl>
                                          </p:spTgt>
                                        </p:tgtEl>
                                        <p:attrNameLst>
                                          <p:attrName>ppt_y</p:attrName>
                                        </p:attrNameLst>
                                      </p:cBhvr>
                                      <p:tavLst>
                                        <p:tav tm="0">
                                          <p:val>
                                            <p:strVal val="#ppt_y"/>
                                          </p:val>
                                        </p:tav>
                                        <p:tav tm="100000">
                                          <p:val>
                                            <p:strVal val="#ppt_y"/>
                                          </p:val>
                                        </p:tav>
                                      </p:tavLst>
                                    </p:anim>
                                  </p:childTnLst>
                                </p:cTn>
                              </p:par>
                            </p:childTnLst>
                          </p:cTn>
                        </p:par>
                        <p:par>
                          <p:cTn id="74" fill="hold">
                            <p:stCondLst>
                              <p:cond delay="21000"/>
                            </p:stCondLst>
                            <p:childTnLst>
                              <p:par>
                                <p:cTn id="75" presetID="2" presetClass="entr" presetSubtype="8" fill="hold" grpId="0" nodeType="afterEffect">
                                  <p:stCondLst>
                                    <p:cond delay="1000"/>
                                  </p:stCondLst>
                                  <p:childTnLst>
                                    <p:set>
                                      <p:cBhvr>
                                        <p:cTn id="76" dur="1" fill="hold">
                                          <p:stCondLst>
                                            <p:cond delay="0"/>
                                          </p:stCondLst>
                                        </p:cTn>
                                        <p:tgtEl>
                                          <p:spTgt spid="234498">
                                            <p:txEl>
                                              <p:pRg st="19" end="19"/>
                                            </p:txEl>
                                          </p:spTgt>
                                        </p:tgtEl>
                                        <p:attrNameLst>
                                          <p:attrName>style.visibility</p:attrName>
                                        </p:attrNameLst>
                                      </p:cBhvr>
                                      <p:to>
                                        <p:strVal val="visible"/>
                                      </p:to>
                                    </p:set>
                                    <p:anim calcmode="lin" valueType="num">
                                      <p:cBhvr additive="base">
                                        <p:cTn id="77" dur="500" fill="hold"/>
                                        <p:tgtEl>
                                          <p:spTgt spid="234498">
                                            <p:txEl>
                                              <p:pRg st="19" end="19"/>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234498">
                                            <p:txEl>
                                              <p:pRg st="19" end="19"/>
                                            </p:txEl>
                                          </p:spTgt>
                                        </p:tgtEl>
                                        <p:attrNameLst>
                                          <p:attrName>ppt_y</p:attrName>
                                        </p:attrNameLst>
                                      </p:cBhvr>
                                      <p:tavLst>
                                        <p:tav tm="0">
                                          <p:val>
                                            <p:strVal val="#ppt_y"/>
                                          </p:val>
                                        </p:tav>
                                        <p:tav tm="100000">
                                          <p:val>
                                            <p:strVal val="#ppt_y"/>
                                          </p:val>
                                        </p:tav>
                                      </p:tavLst>
                                    </p:anim>
                                  </p:childTnLst>
                                </p:cTn>
                              </p:par>
                            </p:childTnLst>
                          </p:cTn>
                        </p:par>
                        <p:par>
                          <p:cTn id="79" fill="hold">
                            <p:stCondLst>
                              <p:cond delay="22500"/>
                            </p:stCondLst>
                            <p:childTnLst>
                              <p:par>
                                <p:cTn id="80" presetID="2" presetClass="entr" presetSubtype="8" fill="hold" grpId="0" nodeType="afterEffect">
                                  <p:stCondLst>
                                    <p:cond delay="1000"/>
                                  </p:stCondLst>
                                  <p:childTnLst>
                                    <p:set>
                                      <p:cBhvr>
                                        <p:cTn id="81" dur="1" fill="hold">
                                          <p:stCondLst>
                                            <p:cond delay="0"/>
                                          </p:stCondLst>
                                        </p:cTn>
                                        <p:tgtEl>
                                          <p:spTgt spid="234498">
                                            <p:txEl>
                                              <p:pRg st="20" end="20"/>
                                            </p:txEl>
                                          </p:spTgt>
                                        </p:tgtEl>
                                        <p:attrNameLst>
                                          <p:attrName>style.visibility</p:attrName>
                                        </p:attrNameLst>
                                      </p:cBhvr>
                                      <p:to>
                                        <p:strVal val="visible"/>
                                      </p:to>
                                    </p:set>
                                    <p:anim calcmode="lin" valueType="num">
                                      <p:cBhvr additive="base">
                                        <p:cTn id="82" dur="500" fill="hold"/>
                                        <p:tgtEl>
                                          <p:spTgt spid="234498">
                                            <p:txEl>
                                              <p:pRg st="20" end="2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234498">
                                            <p:txEl>
                                              <p:pRg st="20" end="2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build="p" autoUpdateAnimBg="0" advAuto="100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395288" y="188913"/>
            <a:ext cx="8424862" cy="576262"/>
          </a:xfrm>
        </p:spPr>
        <p:txBody>
          <a:bodyPr/>
          <a:lstStyle/>
          <a:p>
            <a:r>
              <a:rPr lang="tr-TR" sz="2800" b="1" dirty="0" smtClean="0">
                <a:solidFill>
                  <a:srgbClr val="FFFF00"/>
                </a:solidFill>
              </a:rPr>
              <a:t>AKREDİTİF </a:t>
            </a:r>
            <a:r>
              <a:rPr lang="tr-TR" sz="2800" b="1" dirty="0" smtClean="0">
                <a:solidFill>
                  <a:srgbClr val="FFFF00"/>
                </a:solidFill>
                <a:latin typeface="Bookman Old Style" pitchFamily="18" charset="0"/>
              </a:rPr>
              <a:t>(LETTER OF CREDİT</a:t>
            </a:r>
            <a:r>
              <a:rPr lang="tr-TR" sz="2800" b="1" dirty="0" smtClean="0">
                <a:latin typeface="Bookman Old Style" pitchFamily="18" charset="0"/>
              </a:rPr>
              <a:t>)</a:t>
            </a:r>
            <a:endParaRPr lang="en-AU" sz="2800" b="1" dirty="0" smtClean="0">
              <a:solidFill>
                <a:srgbClr val="FF0066"/>
              </a:solidFill>
            </a:endParaRPr>
          </a:p>
        </p:txBody>
      </p:sp>
      <p:sp>
        <p:nvSpPr>
          <p:cNvPr id="236547" name="Rectangle 3"/>
          <p:cNvSpPr>
            <a:spLocks noGrp="1" noChangeArrowheads="1"/>
          </p:cNvSpPr>
          <p:nvPr>
            <p:ph type="subTitle" idx="1"/>
          </p:nvPr>
        </p:nvSpPr>
        <p:spPr>
          <a:xfrm>
            <a:off x="395288" y="836613"/>
            <a:ext cx="8424862" cy="5688012"/>
          </a:xfrm>
        </p:spPr>
        <p:txBody>
          <a:bodyPr/>
          <a:lstStyle/>
          <a:p>
            <a:pPr algn="just">
              <a:lnSpc>
                <a:spcPct val="10000"/>
              </a:lnSpc>
            </a:pPr>
            <a:endParaRPr lang="tr-TR" sz="1400" dirty="0" smtClean="0">
              <a:latin typeface="Bookman Old Style" pitchFamily="18" charset="0"/>
            </a:endParaRPr>
          </a:p>
          <a:p>
            <a:pPr algn="just">
              <a:lnSpc>
                <a:spcPct val="0"/>
              </a:lnSpc>
            </a:pPr>
            <a:r>
              <a:rPr lang="en-US" sz="2000" dirty="0" smtClean="0">
                <a:latin typeface="Bookman Old Style" pitchFamily="18" charset="0"/>
                <a:cs typeface="Arial" charset="0"/>
              </a:rPr>
              <a:t> </a:t>
            </a:r>
            <a:endParaRPr lang="en-US" sz="2000" dirty="0" smtClean="0">
              <a:latin typeface="Bookman Old Style" pitchFamily="18" charset="0"/>
              <a:cs typeface="Times New Roman" pitchFamily="18" charset="0"/>
            </a:endParaRPr>
          </a:p>
          <a:p>
            <a:pPr algn="just">
              <a:lnSpc>
                <a:spcPct val="110000"/>
              </a:lnSpc>
            </a:pPr>
            <a:r>
              <a:rPr lang="tr-TR" sz="2100" b="1" u="sng" dirty="0" smtClean="0">
                <a:latin typeface="Bookman Old Style" pitchFamily="18" charset="0"/>
              </a:rPr>
              <a:t>AKREDİTİF</a:t>
            </a:r>
            <a:r>
              <a:rPr lang="tr-TR" sz="2100" dirty="0" smtClean="0">
                <a:latin typeface="Bookman Old Style" pitchFamily="18" charset="0"/>
              </a:rPr>
              <a:t>, ALICININ TALEBİ VE BELİRTİĞİ ŞARTLAR ÇERÇEVESİNDE, BİR BANKA TARAFINDAN, SÖZ KONUSU MAL VE HİZMETİN GERÇEKLEŞTİRİLDİĞİNE DAİR BELGELERİN, VERİLEN SÜRE İÇİNDE İBRAZ EDİLMESİ VE ÖNGÖRÜLEN ŞARTLARIN YERİNE GETİRİLMESİ KAYDIYLA, </a:t>
            </a:r>
            <a:r>
              <a:rPr lang="tr-TR" sz="2100" b="1" u="sng" dirty="0" smtClean="0">
                <a:solidFill>
                  <a:schemeClr val="tx2"/>
                </a:solidFill>
                <a:latin typeface="Bookman Old Style" pitchFamily="18" charset="0"/>
              </a:rPr>
              <a:t>ÖDEME YAPILACAĞINA İLİŞKİN</a:t>
            </a:r>
            <a:r>
              <a:rPr lang="tr-TR" sz="2100" dirty="0" smtClean="0">
                <a:solidFill>
                  <a:schemeClr val="tx2"/>
                </a:solidFill>
                <a:latin typeface="Bookman Old Style" pitchFamily="18" charset="0"/>
              </a:rPr>
              <a:t> </a:t>
            </a:r>
            <a:r>
              <a:rPr lang="tr-TR" sz="2100" b="1" u="sng" dirty="0" smtClean="0">
                <a:solidFill>
                  <a:schemeClr val="tx2"/>
                </a:solidFill>
                <a:latin typeface="Bookman Old Style" pitchFamily="18" charset="0"/>
              </a:rPr>
              <a:t>BANKA TAAHHÜDÜ</a:t>
            </a:r>
            <a:r>
              <a:rPr lang="tr-TR" sz="2100" b="1" dirty="0" smtClean="0">
                <a:solidFill>
                  <a:schemeClr val="tx2"/>
                </a:solidFill>
                <a:latin typeface="Bookman Old Style" pitchFamily="18" charset="0"/>
              </a:rPr>
              <a:t> / </a:t>
            </a:r>
            <a:r>
              <a:rPr lang="tr-TR" sz="2100" b="1" u="sng" dirty="0" smtClean="0">
                <a:solidFill>
                  <a:schemeClr val="tx2"/>
                </a:solidFill>
                <a:latin typeface="Bookman Old Style" pitchFamily="18" charset="0"/>
              </a:rPr>
              <a:t>BANKA GARANTİSİDİR</a:t>
            </a:r>
            <a:r>
              <a:rPr lang="tr-TR" sz="2100" dirty="0" smtClean="0">
                <a:solidFill>
                  <a:schemeClr val="tx2"/>
                </a:solidFill>
                <a:latin typeface="Bookman Old Style" pitchFamily="18" charset="0"/>
              </a:rPr>
              <a:t>.</a:t>
            </a:r>
          </a:p>
          <a:p>
            <a:pPr algn="just">
              <a:lnSpc>
                <a:spcPct val="70000"/>
              </a:lnSpc>
            </a:pPr>
            <a:endParaRPr lang="tr-TR" sz="2100" dirty="0" smtClean="0">
              <a:solidFill>
                <a:schemeClr val="folHlink"/>
              </a:solidFill>
              <a:latin typeface="Bookman Old Style" pitchFamily="18" charset="0"/>
            </a:endParaRPr>
          </a:p>
          <a:p>
            <a:pPr algn="just">
              <a:lnSpc>
                <a:spcPct val="90000"/>
              </a:lnSpc>
            </a:pPr>
            <a:r>
              <a:rPr lang="tr-TR" sz="2100" dirty="0" smtClean="0">
                <a:latin typeface="Bookman Old Style" pitchFamily="18" charset="0"/>
              </a:rPr>
              <a:t>TARAFLARDAN BİRİ, AKREDİTİF ŞARTLARINA AYKIRI DAVRANMASI HALİNDE</a:t>
            </a:r>
            <a:r>
              <a:rPr lang="en-US" sz="2100" dirty="0" smtClean="0">
                <a:latin typeface="Bookman Old Style" pitchFamily="18" charset="0"/>
                <a:cs typeface="Times New Roman" pitchFamily="18" charset="0"/>
              </a:rPr>
              <a:t>, </a:t>
            </a:r>
            <a:r>
              <a:rPr lang="tr-TR" sz="2100" b="1" u="sng" dirty="0" smtClean="0">
                <a:latin typeface="Bookman Old Style" pitchFamily="18" charset="0"/>
              </a:rPr>
              <a:t>DİĞER TARAFIN ZARARA UĞRAMAMASINI SAĞLAR</a:t>
            </a:r>
          </a:p>
          <a:p>
            <a:pPr algn="just">
              <a:lnSpc>
                <a:spcPct val="70000"/>
              </a:lnSpc>
            </a:pPr>
            <a:endParaRPr lang="tr-TR" sz="2100" b="1" u="sng" dirty="0" smtClean="0">
              <a:latin typeface="Bookman Old Style" pitchFamily="18" charset="0"/>
            </a:endParaRPr>
          </a:p>
          <a:p>
            <a:pPr algn="just"/>
            <a:r>
              <a:rPr lang="tr-TR" sz="2100" dirty="0" smtClean="0">
                <a:latin typeface="Bookman Old Style" pitchFamily="18" charset="0"/>
              </a:rPr>
              <a:t>DİĞER BİR İFADEYLE, AKREDİTİF SİSTEMİ, </a:t>
            </a:r>
            <a:r>
              <a:rPr lang="tr-TR" sz="2100" b="1" dirty="0" smtClean="0">
                <a:solidFill>
                  <a:schemeClr val="tx2"/>
                </a:solidFill>
                <a:latin typeface="Bookman Old Style" pitchFamily="18" charset="0"/>
              </a:rPr>
              <a:t>HEM İTHALATÇIYI HEM DE İHRACATÇIYI KORUYAN BİR SİSTEMDİR.</a:t>
            </a:r>
          </a:p>
          <a:p>
            <a:pPr algn="just"/>
            <a:r>
              <a:rPr lang="tr-TR" sz="1800" dirty="0" smtClean="0">
                <a:latin typeface="Bookman Old Style" pitchFamily="18" charset="0"/>
                <a:cs typeface="Arial" charset="0"/>
              </a:rPr>
              <a:t> </a:t>
            </a:r>
            <a:endParaRPr lang="en-US" sz="1800" b="1"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36546"/>
                                        </p:tgtEl>
                                        <p:attrNameLst>
                                          <p:attrName>style.visibility</p:attrName>
                                        </p:attrNameLst>
                                      </p:cBhvr>
                                      <p:to>
                                        <p:strVal val="visible"/>
                                      </p:to>
                                    </p:set>
                                    <p:anim calcmode="lin" valueType="num">
                                      <p:cBhvr additive="base">
                                        <p:cTn id="7" dur="500" fill="hold"/>
                                        <p:tgtEl>
                                          <p:spTgt spid="236546"/>
                                        </p:tgtEl>
                                        <p:attrNameLst>
                                          <p:attrName>ppt_x</p:attrName>
                                        </p:attrNameLst>
                                      </p:cBhvr>
                                      <p:tavLst>
                                        <p:tav tm="0">
                                          <p:val>
                                            <p:strVal val="#ppt_x"/>
                                          </p:val>
                                        </p:tav>
                                        <p:tav tm="100000">
                                          <p:val>
                                            <p:strVal val="#ppt_x"/>
                                          </p:val>
                                        </p:tav>
                                      </p:tavLst>
                                    </p:anim>
                                    <p:anim calcmode="lin" valueType="num">
                                      <p:cBhvr additive="base">
                                        <p:cTn id="8" dur="500" fill="hold"/>
                                        <p:tgtEl>
                                          <p:spTgt spid="23654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36547">
                                            <p:txEl>
                                              <p:pRg st="1" end="1"/>
                                            </p:txEl>
                                          </p:spTgt>
                                        </p:tgtEl>
                                        <p:attrNameLst>
                                          <p:attrName>style.visibility</p:attrName>
                                        </p:attrNameLst>
                                      </p:cBhvr>
                                      <p:to>
                                        <p:strVal val="visible"/>
                                      </p:to>
                                    </p:set>
                                    <p:anim calcmode="lin" valueType="num">
                                      <p:cBhvr additive="base">
                                        <p:cTn id="12" dur="500" fill="hold"/>
                                        <p:tgtEl>
                                          <p:spTgt spid="23654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3654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36547">
                                            <p:txEl>
                                              <p:pRg st="2" end="2"/>
                                            </p:txEl>
                                          </p:spTgt>
                                        </p:tgtEl>
                                        <p:attrNameLst>
                                          <p:attrName>style.visibility</p:attrName>
                                        </p:attrNameLst>
                                      </p:cBhvr>
                                      <p:to>
                                        <p:strVal val="visible"/>
                                      </p:to>
                                    </p:set>
                                    <p:anim calcmode="lin" valueType="num">
                                      <p:cBhvr additive="base">
                                        <p:cTn id="17" dur="500" fill="hold"/>
                                        <p:tgtEl>
                                          <p:spTgt spid="2365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654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36547">
                                            <p:txEl>
                                              <p:pRg st="4" end="4"/>
                                            </p:txEl>
                                          </p:spTgt>
                                        </p:tgtEl>
                                        <p:attrNameLst>
                                          <p:attrName>style.visibility</p:attrName>
                                        </p:attrNameLst>
                                      </p:cBhvr>
                                      <p:to>
                                        <p:strVal val="visible"/>
                                      </p:to>
                                    </p:set>
                                    <p:anim calcmode="lin" valueType="num">
                                      <p:cBhvr additive="base">
                                        <p:cTn id="22" dur="500" fill="hold"/>
                                        <p:tgtEl>
                                          <p:spTgt spid="236547">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36547">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36547">
                                            <p:txEl>
                                              <p:pRg st="6" end="6"/>
                                            </p:txEl>
                                          </p:spTgt>
                                        </p:tgtEl>
                                        <p:attrNameLst>
                                          <p:attrName>style.visibility</p:attrName>
                                        </p:attrNameLst>
                                      </p:cBhvr>
                                      <p:to>
                                        <p:strVal val="visible"/>
                                      </p:to>
                                    </p:set>
                                    <p:anim calcmode="lin" valueType="num">
                                      <p:cBhvr additive="base">
                                        <p:cTn id="27" dur="500" fill="hold"/>
                                        <p:tgtEl>
                                          <p:spTgt spid="236547">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6547">
                                            <p:txEl>
                                              <p:pRg st="6" end="6"/>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36547">
                                            <p:txEl>
                                              <p:pRg st="7" end="7"/>
                                            </p:txEl>
                                          </p:spTgt>
                                        </p:tgtEl>
                                        <p:attrNameLst>
                                          <p:attrName>style.visibility</p:attrName>
                                        </p:attrNameLst>
                                      </p:cBhvr>
                                      <p:to>
                                        <p:strVal val="visible"/>
                                      </p:to>
                                    </p:set>
                                    <p:anim calcmode="lin" valueType="num">
                                      <p:cBhvr additive="base">
                                        <p:cTn id="32" dur="500" fill="hold"/>
                                        <p:tgtEl>
                                          <p:spTgt spid="236547">
                                            <p:txEl>
                                              <p:pRg st="7" end="7"/>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365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6" grpId="0" autoUpdateAnimBg="0"/>
      <p:bldP spid="236547" grpId="0" build="p" autoUpdateAnimBg="0" advAuto="100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subTitle" idx="1"/>
          </p:nvPr>
        </p:nvSpPr>
        <p:spPr>
          <a:xfrm>
            <a:off x="250825" y="188913"/>
            <a:ext cx="8713788" cy="6480175"/>
          </a:xfrm>
        </p:spPr>
        <p:txBody>
          <a:bodyPr/>
          <a:lstStyle/>
          <a:p>
            <a:pPr algn="just">
              <a:lnSpc>
                <a:spcPct val="0"/>
              </a:lnSpc>
            </a:pPr>
            <a:endParaRPr lang="tr-TR" sz="1200" dirty="0" smtClean="0">
              <a:latin typeface="Bookman Old Style" pitchFamily="18" charset="0"/>
            </a:endParaRPr>
          </a:p>
          <a:p>
            <a:r>
              <a:rPr lang="tr-TR" sz="2400" b="1" dirty="0" smtClean="0">
                <a:solidFill>
                  <a:srgbClr val="FFFF00"/>
                </a:solidFill>
                <a:latin typeface="Arial Black" pitchFamily="34" charset="0"/>
              </a:rPr>
              <a:t>ÖNEMLİ NOTLAR</a:t>
            </a:r>
          </a:p>
          <a:p>
            <a:pPr>
              <a:lnSpc>
                <a:spcPct val="60000"/>
              </a:lnSpc>
            </a:pPr>
            <a:endParaRPr lang="tr-TR" sz="200" b="1" dirty="0" smtClean="0">
              <a:solidFill>
                <a:schemeClr val="accent1"/>
              </a:solidFill>
              <a:latin typeface="Bookman Old Style" pitchFamily="18" charset="0"/>
            </a:endParaRPr>
          </a:p>
          <a:p>
            <a:pPr>
              <a:lnSpc>
                <a:spcPct val="90000"/>
              </a:lnSpc>
              <a:buFont typeface="Wingdings" pitchFamily="2" charset="2"/>
              <a:buNone/>
            </a:pPr>
            <a:r>
              <a:rPr lang="tr-TR" sz="1900" dirty="0" smtClean="0">
                <a:latin typeface="Bookman Old Style" pitchFamily="18" charset="0"/>
              </a:rPr>
              <a:t> </a:t>
            </a:r>
            <a:r>
              <a:rPr lang="tr-TR" sz="2000" dirty="0" smtClean="0">
                <a:latin typeface="Bookman Old Style" pitchFamily="18" charset="0"/>
              </a:rPr>
              <a:t>AKREDİTİFİN VARLIĞI, ASLA BİR ÖDEME GARANTİSİ</a:t>
            </a:r>
          </a:p>
          <a:p>
            <a:pPr>
              <a:lnSpc>
                <a:spcPct val="90000"/>
              </a:lnSpc>
              <a:buFont typeface="Wingdings" pitchFamily="2" charset="2"/>
              <a:buNone/>
            </a:pPr>
            <a:r>
              <a:rPr lang="tr-TR" sz="2000" dirty="0" smtClean="0">
                <a:latin typeface="Bookman Old Style" pitchFamily="18" charset="0"/>
              </a:rPr>
              <a:t>   DEĞİLDİR. ÖNCELİKLE İÇERDİĞİ KOŞULLARIN YERİNE</a:t>
            </a:r>
          </a:p>
          <a:p>
            <a:pPr>
              <a:lnSpc>
                <a:spcPct val="90000"/>
              </a:lnSpc>
              <a:buFont typeface="Wingdings" pitchFamily="2" charset="2"/>
              <a:buNone/>
            </a:pPr>
            <a:r>
              <a:rPr lang="tr-TR" sz="2000" dirty="0" smtClean="0">
                <a:latin typeface="Bookman Old Style" pitchFamily="18" charset="0"/>
              </a:rPr>
              <a:t>   GETİRİLMESİ ZORUNLUDUR.</a:t>
            </a:r>
          </a:p>
          <a:p>
            <a:pPr algn="just">
              <a:lnSpc>
                <a:spcPct val="90000"/>
              </a:lnSpc>
              <a:buFont typeface="Wingdings" pitchFamily="2" charset="2"/>
              <a:buNone/>
            </a:pPr>
            <a:endParaRPr lang="tr-TR" sz="2000" dirty="0" smtClean="0">
              <a:latin typeface="Bookman Old Style" pitchFamily="18" charset="0"/>
            </a:endParaRPr>
          </a:p>
          <a:p>
            <a:pPr>
              <a:lnSpc>
                <a:spcPct val="90000"/>
              </a:lnSpc>
              <a:buFont typeface="Wingdings" pitchFamily="2" charset="2"/>
              <a:buNone/>
            </a:pPr>
            <a:r>
              <a:rPr lang="tr-TR" sz="2000" dirty="0" smtClean="0">
                <a:latin typeface="Bookman Old Style" pitchFamily="18" charset="0"/>
              </a:rPr>
              <a:t>AKREDİTİF, AMİR BANKANIN YÜKÜMLÜLÜĞÜN İÇERİR. </a:t>
            </a:r>
          </a:p>
          <a:p>
            <a:pPr>
              <a:lnSpc>
                <a:spcPct val="90000"/>
              </a:lnSpc>
              <a:buFont typeface="Wingdings" pitchFamily="2" charset="2"/>
              <a:buNone/>
            </a:pPr>
            <a:r>
              <a:rPr lang="tr-TR" sz="2000" dirty="0" smtClean="0">
                <a:latin typeface="Bookman Old Style" pitchFamily="18" charset="0"/>
              </a:rPr>
              <a:t>AKREDİTİF KOŞULLARI YERİNE GETİRİLMİŞSE, AMİR</a:t>
            </a:r>
          </a:p>
          <a:p>
            <a:pPr>
              <a:lnSpc>
                <a:spcPct val="90000"/>
              </a:lnSpc>
              <a:buFont typeface="Wingdings" pitchFamily="2" charset="2"/>
              <a:buNone/>
            </a:pPr>
            <a:r>
              <a:rPr lang="tr-TR" sz="2000" dirty="0" smtClean="0">
                <a:latin typeface="Bookman Old Style" pitchFamily="18" charset="0"/>
              </a:rPr>
              <a:t>BANKA ÖDEME YAPMAKLA YÜKÜMLÜDÜR. İTHALATÇININ İFLASI, MAL BEDELİNİ ÖDEMEMESİ, MALI ALMAKTAN  VAZ GEÇMESİ,  BU ÖDEMEYİ ENGELLEMEZ.</a:t>
            </a:r>
          </a:p>
          <a:p>
            <a:pPr algn="just">
              <a:lnSpc>
                <a:spcPct val="90000"/>
              </a:lnSpc>
              <a:buFont typeface="Wingdings" pitchFamily="2" charset="2"/>
              <a:buNone/>
            </a:pPr>
            <a:endParaRPr lang="tr-TR" sz="2000" dirty="0" smtClean="0">
              <a:latin typeface="Bookman Old Style" pitchFamily="18" charset="0"/>
            </a:endParaRPr>
          </a:p>
          <a:p>
            <a:pPr>
              <a:lnSpc>
                <a:spcPct val="90000"/>
              </a:lnSpc>
              <a:buFont typeface="Wingdings" pitchFamily="2" charset="2"/>
              <a:buNone/>
            </a:pPr>
            <a:r>
              <a:rPr lang="tr-TR" sz="2000" dirty="0" smtClean="0">
                <a:latin typeface="Bookman Old Style" pitchFamily="18" charset="0"/>
              </a:rPr>
              <a:t>    BANKALARIN, AKREDİTİF SİSTEMİNİN İŞLEYİŞİNDEKİ</a:t>
            </a:r>
          </a:p>
          <a:p>
            <a:pPr>
              <a:lnSpc>
                <a:spcPct val="90000"/>
              </a:lnSpc>
              <a:buFont typeface="Wingdings" pitchFamily="2" charset="2"/>
              <a:buNone/>
            </a:pPr>
            <a:r>
              <a:rPr lang="tr-TR" sz="2000" dirty="0" smtClean="0">
                <a:latin typeface="Bookman Old Style" pitchFamily="18" charset="0"/>
              </a:rPr>
              <a:t>    FONKSİYONU, SADECE BELGELERİN AKREDİTİF </a:t>
            </a:r>
          </a:p>
          <a:p>
            <a:pPr>
              <a:lnSpc>
                <a:spcPct val="90000"/>
              </a:lnSpc>
              <a:buFont typeface="Wingdings" pitchFamily="2" charset="2"/>
              <a:buNone/>
            </a:pPr>
            <a:r>
              <a:rPr lang="tr-TR" sz="2000" dirty="0" smtClean="0">
                <a:latin typeface="Bookman Old Style" pitchFamily="18" charset="0"/>
              </a:rPr>
              <a:t>    ŞARTLARINA UYGUNLUĞUNUN KONTROLÜ İLE </a:t>
            </a:r>
          </a:p>
          <a:p>
            <a:pPr>
              <a:lnSpc>
                <a:spcPct val="90000"/>
              </a:lnSpc>
              <a:buFont typeface="Wingdings" pitchFamily="2" charset="2"/>
              <a:buNone/>
            </a:pPr>
            <a:r>
              <a:rPr lang="tr-TR" sz="2000" dirty="0" smtClean="0">
                <a:latin typeface="Bookman Old Style" pitchFamily="18" charset="0"/>
              </a:rPr>
              <a:t>    SINIRLANDIRILMIŞTIR. BELGELER, AKREDİTİF ŞARTLARINA</a:t>
            </a:r>
          </a:p>
          <a:p>
            <a:pPr>
              <a:lnSpc>
                <a:spcPct val="90000"/>
              </a:lnSpc>
              <a:buFont typeface="Wingdings" pitchFamily="2" charset="2"/>
              <a:buNone/>
            </a:pPr>
            <a:r>
              <a:rPr lang="tr-TR" sz="2000" dirty="0" smtClean="0">
                <a:latin typeface="Bookman Old Style" pitchFamily="18" charset="0"/>
              </a:rPr>
              <a:t>    UYGUN OLSA BİLE MALLAR ALICININ İSTEDİĞİ</a:t>
            </a:r>
          </a:p>
          <a:p>
            <a:pPr>
              <a:lnSpc>
                <a:spcPct val="90000"/>
              </a:lnSpc>
              <a:buFont typeface="Wingdings" pitchFamily="2" charset="2"/>
              <a:buNone/>
            </a:pPr>
            <a:r>
              <a:rPr lang="tr-TR" sz="2000" dirty="0" smtClean="0">
                <a:latin typeface="Bookman Old Style" pitchFamily="18" charset="0"/>
              </a:rPr>
              <a:t>    KOŞULLARA UYMAYABİLİR.</a:t>
            </a:r>
            <a:endParaRPr lang="en-US" sz="2000" dirty="0" smtClean="0"/>
          </a:p>
          <a:p>
            <a:pPr>
              <a:lnSpc>
                <a:spcPct val="90000"/>
              </a:lnSpc>
              <a:buFont typeface="Wingdings" pitchFamily="2" charset="2"/>
              <a:buNone/>
            </a:pPr>
            <a:r>
              <a:rPr lang="tr-TR" b="1" dirty="0" smtClean="0">
                <a:solidFill>
                  <a:schemeClr val="accent1"/>
                </a:solidFill>
                <a:latin typeface="Bookman Old Style" pitchFamily="18" charset="0"/>
              </a:rPr>
              <a:t> </a:t>
            </a:r>
            <a:endParaRPr lang="en-AU" b="1" dirty="0" smtClean="0">
              <a:solidFill>
                <a:schemeClr val="accent1"/>
              </a:solidFill>
              <a:latin typeface="Bookman Old Style" pitchFamily="18"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38594">
                                            <p:txEl>
                                              <p:pRg st="1" end="1"/>
                                            </p:txEl>
                                          </p:spTgt>
                                        </p:tgtEl>
                                        <p:attrNameLst>
                                          <p:attrName>style.visibility</p:attrName>
                                        </p:attrNameLst>
                                      </p:cBhvr>
                                      <p:to>
                                        <p:strVal val="visible"/>
                                      </p:to>
                                    </p:set>
                                    <p:anim calcmode="lin" valueType="num">
                                      <p:cBhvr additive="base">
                                        <p:cTn id="7" dur="500" fill="hold"/>
                                        <p:tgtEl>
                                          <p:spTgt spid="23859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8594">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38594">
                                            <p:txEl>
                                              <p:pRg st="3" end="3"/>
                                            </p:txEl>
                                          </p:spTgt>
                                        </p:tgtEl>
                                        <p:attrNameLst>
                                          <p:attrName>style.visibility</p:attrName>
                                        </p:attrNameLst>
                                      </p:cBhvr>
                                      <p:to>
                                        <p:strVal val="visible"/>
                                      </p:to>
                                    </p:set>
                                    <p:anim calcmode="lin" valueType="num">
                                      <p:cBhvr additive="base">
                                        <p:cTn id="12" dur="500" fill="hold"/>
                                        <p:tgtEl>
                                          <p:spTgt spid="238594">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38594">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38594">
                                            <p:txEl>
                                              <p:pRg st="4" end="4"/>
                                            </p:txEl>
                                          </p:spTgt>
                                        </p:tgtEl>
                                        <p:attrNameLst>
                                          <p:attrName>style.visibility</p:attrName>
                                        </p:attrNameLst>
                                      </p:cBhvr>
                                      <p:to>
                                        <p:strVal val="visible"/>
                                      </p:to>
                                    </p:set>
                                    <p:anim calcmode="lin" valueType="num">
                                      <p:cBhvr additive="base">
                                        <p:cTn id="17" dur="500" fill="hold"/>
                                        <p:tgtEl>
                                          <p:spTgt spid="238594">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8594">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38594">
                                            <p:txEl>
                                              <p:pRg st="5" end="5"/>
                                            </p:txEl>
                                          </p:spTgt>
                                        </p:tgtEl>
                                        <p:attrNameLst>
                                          <p:attrName>style.visibility</p:attrName>
                                        </p:attrNameLst>
                                      </p:cBhvr>
                                      <p:to>
                                        <p:strVal val="visible"/>
                                      </p:to>
                                    </p:set>
                                    <p:anim calcmode="lin" valueType="num">
                                      <p:cBhvr additive="base">
                                        <p:cTn id="22" dur="500" fill="hold"/>
                                        <p:tgtEl>
                                          <p:spTgt spid="238594">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38594">
                                            <p:txEl>
                                              <p:pRg st="5" end="5"/>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38594">
                                            <p:txEl>
                                              <p:pRg st="7" end="7"/>
                                            </p:txEl>
                                          </p:spTgt>
                                        </p:tgtEl>
                                        <p:attrNameLst>
                                          <p:attrName>style.visibility</p:attrName>
                                        </p:attrNameLst>
                                      </p:cBhvr>
                                      <p:to>
                                        <p:strVal val="visible"/>
                                      </p:to>
                                    </p:set>
                                    <p:anim calcmode="lin" valueType="num">
                                      <p:cBhvr additive="base">
                                        <p:cTn id="27" dur="500" fill="hold"/>
                                        <p:tgtEl>
                                          <p:spTgt spid="238594">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8594">
                                            <p:txEl>
                                              <p:pRg st="7" end="7"/>
                                            </p:txEl>
                                          </p:spTgt>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238594">
                                            <p:txEl>
                                              <p:pRg st="8" end="8"/>
                                            </p:txEl>
                                          </p:spTgt>
                                        </p:tgtEl>
                                        <p:attrNameLst>
                                          <p:attrName>style.visibility</p:attrName>
                                        </p:attrNameLst>
                                      </p:cBhvr>
                                      <p:to>
                                        <p:strVal val="visible"/>
                                      </p:to>
                                    </p:set>
                                    <p:anim calcmode="lin" valueType="num">
                                      <p:cBhvr additive="base">
                                        <p:cTn id="32" dur="500" fill="hold"/>
                                        <p:tgtEl>
                                          <p:spTgt spid="238594">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38594">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38594">
                                            <p:txEl>
                                              <p:pRg st="9" end="9"/>
                                            </p:txEl>
                                          </p:spTgt>
                                        </p:tgtEl>
                                        <p:attrNameLst>
                                          <p:attrName>style.visibility</p:attrName>
                                        </p:attrNameLst>
                                      </p:cBhvr>
                                      <p:to>
                                        <p:strVal val="visible"/>
                                      </p:to>
                                    </p:set>
                                    <p:anim calcmode="lin" valueType="num">
                                      <p:cBhvr additive="base">
                                        <p:cTn id="37" dur="500" fill="hold"/>
                                        <p:tgtEl>
                                          <p:spTgt spid="238594">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8594">
                                            <p:txEl>
                                              <p:pRg st="9" end="9"/>
                                            </p:txEl>
                                          </p:spTgt>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grpId="0" nodeType="afterEffect">
                                  <p:stCondLst>
                                    <p:cond delay="1000"/>
                                  </p:stCondLst>
                                  <p:childTnLst>
                                    <p:set>
                                      <p:cBhvr>
                                        <p:cTn id="41" dur="1" fill="hold">
                                          <p:stCondLst>
                                            <p:cond delay="0"/>
                                          </p:stCondLst>
                                        </p:cTn>
                                        <p:tgtEl>
                                          <p:spTgt spid="238594">
                                            <p:txEl>
                                              <p:pRg st="11" end="11"/>
                                            </p:txEl>
                                          </p:spTgt>
                                        </p:tgtEl>
                                        <p:attrNameLst>
                                          <p:attrName>style.visibility</p:attrName>
                                        </p:attrNameLst>
                                      </p:cBhvr>
                                      <p:to>
                                        <p:strVal val="visible"/>
                                      </p:to>
                                    </p:set>
                                    <p:anim calcmode="lin" valueType="num">
                                      <p:cBhvr additive="base">
                                        <p:cTn id="42" dur="500" fill="hold"/>
                                        <p:tgtEl>
                                          <p:spTgt spid="238594">
                                            <p:txEl>
                                              <p:pRg st="11" end="11"/>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38594">
                                            <p:txEl>
                                              <p:pRg st="11" end="11"/>
                                            </p:txEl>
                                          </p:spTgt>
                                        </p:tgtEl>
                                        <p:attrNameLst>
                                          <p:attrName>ppt_y</p:attrName>
                                        </p:attrNameLst>
                                      </p:cBhvr>
                                      <p:tavLst>
                                        <p:tav tm="0">
                                          <p:val>
                                            <p:strVal val="#ppt_y"/>
                                          </p:val>
                                        </p:tav>
                                        <p:tav tm="100000">
                                          <p:val>
                                            <p:strVal val="#ppt_y"/>
                                          </p:val>
                                        </p:tav>
                                      </p:tavLst>
                                    </p:anim>
                                  </p:childTnLst>
                                </p:cTn>
                              </p:par>
                            </p:childTnLst>
                          </p:cTn>
                        </p:par>
                        <p:par>
                          <p:cTn id="44" fill="hold">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238594">
                                            <p:txEl>
                                              <p:pRg st="12" end="12"/>
                                            </p:txEl>
                                          </p:spTgt>
                                        </p:tgtEl>
                                        <p:attrNameLst>
                                          <p:attrName>style.visibility</p:attrName>
                                        </p:attrNameLst>
                                      </p:cBhvr>
                                      <p:to>
                                        <p:strVal val="visible"/>
                                      </p:to>
                                    </p:set>
                                    <p:anim calcmode="lin" valueType="num">
                                      <p:cBhvr additive="base">
                                        <p:cTn id="47" dur="500" fill="hold"/>
                                        <p:tgtEl>
                                          <p:spTgt spid="238594">
                                            <p:txEl>
                                              <p:pRg st="12" end="1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38594">
                                            <p:txEl>
                                              <p:pRg st="12" end="12"/>
                                            </p:txEl>
                                          </p:spTgt>
                                        </p:tgtEl>
                                        <p:attrNameLst>
                                          <p:attrName>ppt_y</p:attrName>
                                        </p:attrNameLst>
                                      </p:cBhvr>
                                      <p:tavLst>
                                        <p:tav tm="0">
                                          <p:val>
                                            <p:strVal val="#ppt_y"/>
                                          </p:val>
                                        </p:tav>
                                        <p:tav tm="100000">
                                          <p:val>
                                            <p:strVal val="#ppt_y"/>
                                          </p:val>
                                        </p:tav>
                                      </p:tavLst>
                                    </p:anim>
                                  </p:childTnLst>
                                </p:cTn>
                              </p:par>
                            </p:childTnLst>
                          </p:cTn>
                        </p:par>
                        <p:par>
                          <p:cTn id="49" fill="hold">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238594">
                                            <p:txEl>
                                              <p:pRg st="13" end="13"/>
                                            </p:txEl>
                                          </p:spTgt>
                                        </p:tgtEl>
                                        <p:attrNameLst>
                                          <p:attrName>style.visibility</p:attrName>
                                        </p:attrNameLst>
                                      </p:cBhvr>
                                      <p:to>
                                        <p:strVal val="visible"/>
                                      </p:to>
                                    </p:set>
                                    <p:anim calcmode="lin" valueType="num">
                                      <p:cBhvr additive="base">
                                        <p:cTn id="52" dur="500" fill="hold"/>
                                        <p:tgtEl>
                                          <p:spTgt spid="238594">
                                            <p:txEl>
                                              <p:pRg st="13" end="13"/>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238594">
                                            <p:txEl>
                                              <p:pRg st="13" end="13"/>
                                            </p:txEl>
                                          </p:spTgt>
                                        </p:tgtEl>
                                        <p:attrNameLst>
                                          <p:attrName>ppt_y</p:attrName>
                                        </p:attrNameLst>
                                      </p:cBhvr>
                                      <p:tavLst>
                                        <p:tav tm="0">
                                          <p:val>
                                            <p:strVal val="#ppt_y"/>
                                          </p:val>
                                        </p:tav>
                                        <p:tav tm="100000">
                                          <p:val>
                                            <p:strVal val="#ppt_y"/>
                                          </p:val>
                                        </p:tav>
                                      </p:tavLst>
                                    </p:anim>
                                  </p:childTnLst>
                                </p:cTn>
                              </p:par>
                            </p:childTnLst>
                          </p:cTn>
                        </p:par>
                        <p:par>
                          <p:cTn id="54" fill="hold">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238594">
                                            <p:txEl>
                                              <p:pRg st="14" end="14"/>
                                            </p:txEl>
                                          </p:spTgt>
                                        </p:tgtEl>
                                        <p:attrNameLst>
                                          <p:attrName>style.visibility</p:attrName>
                                        </p:attrNameLst>
                                      </p:cBhvr>
                                      <p:to>
                                        <p:strVal val="visible"/>
                                      </p:to>
                                    </p:set>
                                    <p:anim calcmode="lin" valueType="num">
                                      <p:cBhvr additive="base">
                                        <p:cTn id="57" dur="500" fill="hold"/>
                                        <p:tgtEl>
                                          <p:spTgt spid="238594">
                                            <p:txEl>
                                              <p:pRg st="14" end="14"/>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38594">
                                            <p:txEl>
                                              <p:pRg st="14" end="14"/>
                                            </p:txEl>
                                          </p:spTgt>
                                        </p:tgtEl>
                                        <p:attrNameLst>
                                          <p:attrName>ppt_y</p:attrName>
                                        </p:attrNameLst>
                                      </p:cBhvr>
                                      <p:tavLst>
                                        <p:tav tm="0">
                                          <p:val>
                                            <p:strVal val="#ppt_y"/>
                                          </p:val>
                                        </p:tav>
                                        <p:tav tm="100000">
                                          <p:val>
                                            <p:strVal val="#ppt_y"/>
                                          </p:val>
                                        </p:tav>
                                      </p:tavLst>
                                    </p:anim>
                                  </p:childTnLst>
                                </p:cTn>
                              </p:par>
                            </p:childTnLst>
                          </p:cTn>
                        </p:par>
                        <p:par>
                          <p:cTn id="59" fill="hold">
                            <p:stCondLst>
                              <p:cond delay="16500"/>
                            </p:stCondLst>
                            <p:childTnLst>
                              <p:par>
                                <p:cTn id="60" presetID="2" presetClass="entr" presetSubtype="8" fill="hold" grpId="0" nodeType="afterEffect">
                                  <p:stCondLst>
                                    <p:cond delay="1000"/>
                                  </p:stCondLst>
                                  <p:childTnLst>
                                    <p:set>
                                      <p:cBhvr>
                                        <p:cTn id="61" dur="1" fill="hold">
                                          <p:stCondLst>
                                            <p:cond delay="0"/>
                                          </p:stCondLst>
                                        </p:cTn>
                                        <p:tgtEl>
                                          <p:spTgt spid="238594">
                                            <p:txEl>
                                              <p:pRg st="15" end="15"/>
                                            </p:txEl>
                                          </p:spTgt>
                                        </p:tgtEl>
                                        <p:attrNameLst>
                                          <p:attrName>style.visibility</p:attrName>
                                        </p:attrNameLst>
                                      </p:cBhvr>
                                      <p:to>
                                        <p:strVal val="visible"/>
                                      </p:to>
                                    </p:set>
                                    <p:anim calcmode="lin" valueType="num">
                                      <p:cBhvr additive="base">
                                        <p:cTn id="62" dur="500" fill="hold"/>
                                        <p:tgtEl>
                                          <p:spTgt spid="238594">
                                            <p:txEl>
                                              <p:pRg st="15" end="15"/>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238594">
                                            <p:txEl>
                                              <p:pRg st="15" end="15"/>
                                            </p:txEl>
                                          </p:spTgt>
                                        </p:tgtEl>
                                        <p:attrNameLst>
                                          <p:attrName>ppt_y</p:attrName>
                                        </p:attrNameLst>
                                      </p:cBhvr>
                                      <p:tavLst>
                                        <p:tav tm="0">
                                          <p:val>
                                            <p:strVal val="#ppt_y"/>
                                          </p:val>
                                        </p:tav>
                                        <p:tav tm="100000">
                                          <p:val>
                                            <p:strVal val="#ppt_y"/>
                                          </p:val>
                                        </p:tav>
                                      </p:tavLst>
                                    </p:anim>
                                  </p:childTnLst>
                                </p:cTn>
                              </p:par>
                            </p:childTnLst>
                          </p:cTn>
                        </p:par>
                        <p:par>
                          <p:cTn id="64" fill="hold">
                            <p:stCondLst>
                              <p:cond delay="18000"/>
                            </p:stCondLst>
                            <p:childTnLst>
                              <p:par>
                                <p:cTn id="65" presetID="2" presetClass="entr" presetSubtype="8" fill="hold" grpId="0" nodeType="afterEffect">
                                  <p:stCondLst>
                                    <p:cond delay="1000"/>
                                  </p:stCondLst>
                                  <p:childTnLst>
                                    <p:set>
                                      <p:cBhvr>
                                        <p:cTn id="66" dur="1" fill="hold">
                                          <p:stCondLst>
                                            <p:cond delay="0"/>
                                          </p:stCondLst>
                                        </p:cTn>
                                        <p:tgtEl>
                                          <p:spTgt spid="238594">
                                            <p:txEl>
                                              <p:pRg st="16" end="16"/>
                                            </p:txEl>
                                          </p:spTgt>
                                        </p:tgtEl>
                                        <p:attrNameLst>
                                          <p:attrName>style.visibility</p:attrName>
                                        </p:attrNameLst>
                                      </p:cBhvr>
                                      <p:to>
                                        <p:strVal val="visible"/>
                                      </p:to>
                                    </p:set>
                                    <p:anim calcmode="lin" valueType="num">
                                      <p:cBhvr additive="base">
                                        <p:cTn id="67" dur="500" fill="hold"/>
                                        <p:tgtEl>
                                          <p:spTgt spid="238594">
                                            <p:txEl>
                                              <p:pRg st="16" end="16"/>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38594">
                                            <p:txEl>
                                              <p:pRg st="16" end="16"/>
                                            </p:txEl>
                                          </p:spTgt>
                                        </p:tgtEl>
                                        <p:attrNameLst>
                                          <p:attrName>ppt_y</p:attrName>
                                        </p:attrNameLst>
                                      </p:cBhvr>
                                      <p:tavLst>
                                        <p:tav tm="0">
                                          <p:val>
                                            <p:strVal val="#ppt_y"/>
                                          </p:val>
                                        </p:tav>
                                        <p:tav tm="100000">
                                          <p:val>
                                            <p:strVal val="#ppt_y"/>
                                          </p:val>
                                        </p:tav>
                                      </p:tavLst>
                                    </p:anim>
                                  </p:childTnLst>
                                </p:cTn>
                              </p:par>
                            </p:childTnLst>
                          </p:cTn>
                        </p:par>
                        <p:par>
                          <p:cTn id="69" fill="hold">
                            <p:stCondLst>
                              <p:cond delay="19500"/>
                            </p:stCondLst>
                            <p:childTnLst>
                              <p:par>
                                <p:cTn id="70" presetID="2" presetClass="entr" presetSubtype="8" fill="hold" grpId="0" nodeType="afterEffect">
                                  <p:stCondLst>
                                    <p:cond delay="1000"/>
                                  </p:stCondLst>
                                  <p:childTnLst>
                                    <p:set>
                                      <p:cBhvr>
                                        <p:cTn id="71" dur="1" fill="hold">
                                          <p:stCondLst>
                                            <p:cond delay="0"/>
                                          </p:stCondLst>
                                        </p:cTn>
                                        <p:tgtEl>
                                          <p:spTgt spid="238594">
                                            <p:txEl>
                                              <p:pRg st="17" end="17"/>
                                            </p:txEl>
                                          </p:spTgt>
                                        </p:tgtEl>
                                        <p:attrNameLst>
                                          <p:attrName>style.visibility</p:attrName>
                                        </p:attrNameLst>
                                      </p:cBhvr>
                                      <p:to>
                                        <p:strVal val="visible"/>
                                      </p:to>
                                    </p:set>
                                    <p:anim calcmode="lin" valueType="num">
                                      <p:cBhvr additive="base">
                                        <p:cTn id="72" dur="500" fill="hold"/>
                                        <p:tgtEl>
                                          <p:spTgt spid="238594">
                                            <p:txEl>
                                              <p:pRg st="17" end="17"/>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238594">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build="p" autoUpdateAnimBg="0" advAuto="100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p:cNvSpPr>
            <a:spLocks noGrp="1" noChangeArrowheads="1"/>
          </p:cNvSpPr>
          <p:nvPr>
            <p:ph type="ctrTitle"/>
          </p:nvPr>
        </p:nvSpPr>
        <p:spPr>
          <a:xfrm>
            <a:off x="395288" y="188913"/>
            <a:ext cx="8424862" cy="576262"/>
          </a:xfrm>
        </p:spPr>
        <p:txBody>
          <a:bodyPr/>
          <a:lstStyle/>
          <a:p>
            <a:r>
              <a:rPr lang="tr-TR" sz="2800" b="1" dirty="0" smtClean="0">
                <a:solidFill>
                  <a:srgbClr val="FFFF00"/>
                </a:solidFill>
              </a:rPr>
              <a:t>AKREDİTİFİN TARAFLARI</a:t>
            </a:r>
            <a:endParaRPr lang="en-AU" sz="2800" b="1" dirty="0" smtClean="0">
              <a:solidFill>
                <a:srgbClr val="FFFF00"/>
              </a:solidFill>
            </a:endParaRPr>
          </a:p>
        </p:txBody>
      </p:sp>
      <p:sp>
        <p:nvSpPr>
          <p:cNvPr id="240643" name="Rectangle 3"/>
          <p:cNvSpPr>
            <a:spLocks noGrp="1" noChangeArrowheads="1"/>
          </p:cNvSpPr>
          <p:nvPr>
            <p:ph type="subTitle" idx="1"/>
          </p:nvPr>
        </p:nvSpPr>
        <p:spPr>
          <a:xfrm>
            <a:off x="395288" y="836613"/>
            <a:ext cx="8424862" cy="5688012"/>
          </a:xfrm>
        </p:spPr>
        <p:txBody>
          <a:bodyPr/>
          <a:lstStyle/>
          <a:p>
            <a:pPr algn="just">
              <a:lnSpc>
                <a:spcPct val="10000"/>
              </a:lnSpc>
            </a:pPr>
            <a:endParaRPr lang="tr-TR" sz="1400" dirty="0" smtClean="0">
              <a:latin typeface="Bookman Old Style" pitchFamily="18" charset="0"/>
            </a:endParaRPr>
          </a:p>
          <a:p>
            <a:pPr algn="just">
              <a:lnSpc>
                <a:spcPct val="80000"/>
              </a:lnSpc>
            </a:pPr>
            <a:r>
              <a:rPr lang="tr-TR" sz="2400" b="1" dirty="0" smtClean="0">
                <a:solidFill>
                  <a:schemeClr val="tx2"/>
                </a:solidFill>
              </a:rPr>
              <a:t>BİR AKREDİTİFİN TARAFLARINI; </a:t>
            </a:r>
          </a:p>
          <a:p>
            <a:pPr algn="just">
              <a:lnSpc>
                <a:spcPct val="30000"/>
              </a:lnSpc>
            </a:pPr>
            <a:endParaRPr lang="tr-TR" sz="2400" b="1" dirty="0" smtClean="0"/>
          </a:p>
          <a:p>
            <a:pPr algn="just">
              <a:lnSpc>
                <a:spcPct val="80000"/>
              </a:lnSpc>
              <a:buFont typeface="Wingdings" pitchFamily="2" charset="2"/>
              <a:buChar char="Ø"/>
            </a:pPr>
            <a:r>
              <a:rPr lang="tr-TR" sz="2100" dirty="0" smtClean="0">
                <a:latin typeface="Arial" charset="0"/>
              </a:rPr>
              <a:t>  </a:t>
            </a:r>
            <a:r>
              <a:rPr lang="tr-TR" sz="2100" dirty="0" smtClean="0">
                <a:latin typeface="Bookman Old Style" pitchFamily="18" charset="0"/>
              </a:rPr>
              <a:t>AMİR (ALICI/İTHALATÇI)</a:t>
            </a:r>
          </a:p>
          <a:p>
            <a:pPr algn="just">
              <a:lnSpc>
                <a:spcPct val="40000"/>
              </a:lnSpc>
              <a:buFont typeface="Wingdings" pitchFamily="2" charset="2"/>
              <a:buNone/>
            </a:pPr>
            <a:endParaRPr lang="tr-TR" sz="2100" dirty="0" smtClean="0">
              <a:latin typeface="Bookman Old Style" pitchFamily="18" charset="0"/>
            </a:endParaRPr>
          </a:p>
          <a:p>
            <a:pPr algn="just">
              <a:lnSpc>
                <a:spcPct val="80000"/>
              </a:lnSpc>
              <a:buFont typeface="Wingdings" pitchFamily="2" charset="2"/>
              <a:buChar char="Ø"/>
            </a:pPr>
            <a:r>
              <a:rPr lang="tr-TR" sz="2100" dirty="0" smtClean="0">
                <a:latin typeface="Bookman Old Style" pitchFamily="18" charset="0"/>
              </a:rPr>
              <a:t>  AMİR BANKA (ALICININ BANKASI)</a:t>
            </a:r>
          </a:p>
          <a:p>
            <a:pPr algn="just">
              <a:lnSpc>
                <a:spcPct val="70000"/>
              </a:lnSpc>
              <a:buFont typeface="Wingdings" pitchFamily="2" charset="2"/>
              <a:buNone/>
            </a:pPr>
            <a:endParaRPr lang="tr-TR" sz="2100" dirty="0" smtClean="0">
              <a:latin typeface="Bookman Old Style" pitchFamily="18" charset="0"/>
            </a:endParaRPr>
          </a:p>
          <a:p>
            <a:pPr algn="just">
              <a:lnSpc>
                <a:spcPct val="80000"/>
              </a:lnSpc>
              <a:buFont typeface="Wingdings" pitchFamily="2" charset="2"/>
              <a:buChar char="Ø"/>
            </a:pPr>
            <a:r>
              <a:rPr lang="tr-TR" sz="2100" dirty="0" smtClean="0">
                <a:latin typeface="Bookman Old Style" pitchFamily="18" charset="0"/>
              </a:rPr>
              <a:t>  LEHTAR (SATICI / İHRACATÇI)</a:t>
            </a:r>
          </a:p>
          <a:p>
            <a:pPr algn="just">
              <a:lnSpc>
                <a:spcPct val="60000"/>
              </a:lnSpc>
              <a:buFont typeface="Wingdings" pitchFamily="2" charset="2"/>
              <a:buNone/>
            </a:pPr>
            <a:endParaRPr lang="tr-TR" sz="2100" dirty="0" smtClean="0">
              <a:latin typeface="Bookman Old Style" pitchFamily="18" charset="0"/>
            </a:endParaRPr>
          </a:p>
          <a:p>
            <a:pPr algn="just">
              <a:lnSpc>
                <a:spcPct val="80000"/>
              </a:lnSpc>
              <a:buFont typeface="Wingdings" pitchFamily="2" charset="2"/>
              <a:buChar char="Ø"/>
            </a:pPr>
            <a:r>
              <a:rPr lang="tr-TR" sz="2100" dirty="0" smtClean="0">
                <a:latin typeface="Bookman Old Style" pitchFamily="18" charset="0"/>
              </a:rPr>
              <a:t>  MUHABİR BANKA (İHBAR-GÖREVLİ-TEYİT BANKASI/</a:t>
            </a:r>
          </a:p>
          <a:p>
            <a:pPr algn="just">
              <a:lnSpc>
                <a:spcPct val="80000"/>
              </a:lnSpc>
              <a:buFont typeface="Wingdings" pitchFamily="2" charset="2"/>
              <a:buNone/>
            </a:pPr>
            <a:r>
              <a:rPr lang="tr-TR" sz="2100" dirty="0" smtClean="0">
                <a:latin typeface="Bookman Old Style" pitchFamily="18" charset="0"/>
              </a:rPr>
              <a:t>     SATICININ BANKASI  </a:t>
            </a:r>
          </a:p>
          <a:p>
            <a:pPr algn="just">
              <a:lnSpc>
                <a:spcPct val="80000"/>
              </a:lnSpc>
              <a:buFont typeface="Wingdings" pitchFamily="2" charset="2"/>
              <a:buNone/>
            </a:pPr>
            <a:endParaRPr lang="tr-TR" sz="2100" dirty="0" smtClean="0">
              <a:latin typeface="Bookman Old Style" pitchFamily="18" charset="0"/>
            </a:endParaRPr>
          </a:p>
          <a:p>
            <a:pPr algn="just">
              <a:lnSpc>
                <a:spcPct val="80000"/>
              </a:lnSpc>
              <a:buFont typeface="Wingdings" pitchFamily="2" charset="2"/>
              <a:buNone/>
            </a:pPr>
            <a:r>
              <a:rPr lang="tr-TR" sz="2100" dirty="0" smtClean="0">
                <a:latin typeface="Bookman Old Style" pitchFamily="18" charset="0"/>
              </a:rPr>
              <a:t>OLUŞTURMAKTADIR.</a:t>
            </a:r>
          </a:p>
          <a:p>
            <a:pPr algn="just">
              <a:lnSpc>
                <a:spcPct val="80000"/>
              </a:lnSpc>
              <a:buFont typeface="Wingdings" pitchFamily="2" charset="2"/>
              <a:buNone/>
            </a:pPr>
            <a:endParaRPr lang="tr-TR" sz="2100" dirty="0" smtClean="0">
              <a:latin typeface="Bookman Old Style" pitchFamily="18" charset="0"/>
            </a:endParaRPr>
          </a:p>
          <a:p>
            <a:pPr algn="just">
              <a:buFont typeface="Wingdings" pitchFamily="2" charset="2"/>
              <a:buNone/>
            </a:pPr>
            <a:r>
              <a:rPr lang="tr-TR" sz="2100" u="sng" dirty="0" smtClean="0">
                <a:latin typeface="Bookman Old Style" pitchFamily="18" charset="0"/>
              </a:rPr>
              <a:t>AKREDİTİFTE AÇIKÇA ŞARTA BAĞLANMADIĞI SÜRECE</a:t>
            </a:r>
            <a:r>
              <a:rPr lang="tr-TR" sz="2100" dirty="0" smtClean="0">
                <a:latin typeface="Bookman Old Style" pitchFamily="18" charset="0"/>
              </a:rPr>
              <a:t>, </a:t>
            </a:r>
            <a:r>
              <a:rPr lang="tr-TR" sz="2100" b="1" u="sng" dirty="0" smtClean="0">
                <a:solidFill>
                  <a:schemeClr val="tx2"/>
                </a:solidFill>
                <a:latin typeface="Bookman Old Style" pitchFamily="18" charset="0"/>
              </a:rPr>
              <a:t>AKREDİTİF BÜTÜN TARAFLAR İÇİN BAĞLAYICIDIR</a:t>
            </a:r>
            <a:endParaRPr lang="en-US" dirty="0" smtClean="0">
              <a:solidFill>
                <a:schemeClr val="tx2"/>
              </a:solidFill>
            </a:endParaRPr>
          </a:p>
          <a:p>
            <a:pPr algn="just">
              <a:buFont typeface="Wingdings" pitchFamily="2" charset="2"/>
              <a:buNone/>
            </a:pPr>
            <a:r>
              <a:rPr lang="tr-TR" sz="1800" b="1" dirty="0" smtClean="0">
                <a:solidFill>
                  <a:srgbClr val="FFFF00"/>
                </a:solidFill>
                <a:latin typeface="Bookman Old Style" pitchFamily="18" charset="0"/>
                <a:cs typeface="Arial" charset="0"/>
              </a:rPr>
              <a:t> </a:t>
            </a:r>
            <a:endParaRPr lang="en-US" sz="1800" b="1" dirty="0" smtClean="0">
              <a:solidFill>
                <a:srgbClr val="FFFF00"/>
              </a:solidFill>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0642"/>
                                        </p:tgtEl>
                                        <p:attrNameLst>
                                          <p:attrName>style.visibility</p:attrName>
                                        </p:attrNameLst>
                                      </p:cBhvr>
                                      <p:to>
                                        <p:strVal val="visible"/>
                                      </p:to>
                                    </p:set>
                                    <p:anim calcmode="lin" valueType="num">
                                      <p:cBhvr additive="base">
                                        <p:cTn id="7" dur="500" fill="hold"/>
                                        <p:tgtEl>
                                          <p:spTgt spid="240642"/>
                                        </p:tgtEl>
                                        <p:attrNameLst>
                                          <p:attrName>ppt_x</p:attrName>
                                        </p:attrNameLst>
                                      </p:cBhvr>
                                      <p:tavLst>
                                        <p:tav tm="0">
                                          <p:val>
                                            <p:strVal val="#ppt_x"/>
                                          </p:val>
                                        </p:tav>
                                        <p:tav tm="100000">
                                          <p:val>
                                            <p:strVal val="#ppt_x"/>
                                          </p:val>
                                        </p:tav>
                                      </p:tavLst>
                                    </p:anim>
                                    <p:anim calcmode="lin" valueType="num">
                                      <p:cBhvr additive="base">
                                        <p:cTn id="8" dur="500" fill="hold"/>
                                        <p:tgtEl>
                                          <p:spTgt spid="24064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40643">
                                            <p:txEl>
                                              <p:pRg st="1" end="1"/>
                                            </p:txEl>
                                          </p:spTgt>
                                        </p:tgtEl>
                                        <p:attrNameLst>
                                          <p:attrName>style.visibility</p:attrName>
                                        </p:attrNameLst>
                                      </p:cBhvr>
                                      <p:to>
                                        <p:strVal val="visible"/>
                                      </p:to>
                                    </p:set>
                                    <p:anim calcmode="lin" valueType="num">
                                      <p:cBhvr additive="base">
                                        <p:cTn id="12" dur="500" fill="hold"/>
                                        <p:tgtEl>
                                          <p:spTgt spid="24064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4064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40643">
                                            <p:txEl>
                                              <p:pRg st="3" end="3"/>
                                            </p:txEl>
                                          </p:spTgt>
                                        </p:tgtEl>
                                        <p:attrNameLst>
                                          <p:attrName>style.visibility</p:attrName>
                                        </p:attrNameLst>
                                      </p:cBhvr>
                                      <p:to>
                                        <p:strVal val="visible"/>
                                      </p:to>
                                    </p:set>
                                    <p:anim calcmode="lin" valueType="num">
                                      <p:cBhvr additive="base">
                                        <p:cTn id="17" dur="500" fill="hold"/>
                                        <p:tgtEl>
                                          <p:spTgt spid="24064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0643">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40643">
                                            <p:txEl>
                                              <p:pRg st="5" end="5"/>
                                            </p:txEl>
                                          </p:spTgt>
                                        </p:tgtEl>
                                        <p:attrNameLst>
                                          <p:attrName>style.visibility</p:attrName>
                                        </p:attrNameLst>
                                      </p:cBhvr>
                                      <p:to>
                                        <p:strVal val="visible"/>
                                      </p:to>
                                    </p:set>
                                    <p:anim calcmode="lin" valueType="num">
                                      <p:cBhvr additive="base">
                                        <p:cTn id="22" dur="500" fill="hold"/>
                                        <p:tgtEl>
                                          <p:spTgt spid="240643">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40643">
                                            <p:txEl>
                                              <p:pRg st="5" end="5"/>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40643">
                                            <p:txEl>
                                              <p:pRg st="7" end="7"/>
                                            </p:txEl>
                                          </p:spTgt>
                                        </p:tgtEl>
                                        <p:attrNameLst>
                                          <p:attrName>style.visibility</p:attrName>
                                        </p:attrNameLst>
                                      </p:cBhvr>
                                      <p:to>
                                        <p:strVal val="visible"/>
                                      </p:to>
                                    </p:set>
                                    <p:anim calcmode="lin" valueType="num">
                                      <p:cBhvr additive="base">
                                        <p:cTn id="27" dur="500" fill="hold"/>
                                        <p:tgtEl>
                                          <p:spTgt spid="240643">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40643">
                                            <p:txEl>
                                              <p:pRg st="7" end="7"/>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40643">
                                            <p:txEl>
                                              <p:pRg st="9" end="9"/>
                                            </p:txEl>
                                          </p:spTgt>
                                        </p:tgtEl>
                                        <p:attrNameLst>
                                          <p:attrName>style.visibility</p:attrName>
                                        </p:attrNameLst>
                                      </p:cBhvr>
                                      <p:to>
                                        <p:strVal val="visible"/>
                                      </p:to>
                                    </p:set>
                                    <p:anim calcmode="lin" valueType="num">
                                      <p:cBhvr additive="base">
                                        <p:cTn id="32" dur="500" fill="hold"/>
                                        <p:tgtEl>
                                          <p:spTgt spid="240643">
                                            <p:txEl>
                                              <p:pRg st="9" end="9"/>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40643">
                                            <p:txEl>
                                              <p:pRg st="9" end="9"/>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240643">
                                            <p:txEl>
                                              <p:pRg st="10" end="10"/>
                                            </p:txEl>
                                          </p:spTgt>
                                        </p:tgtEl>
                                        <p:attrNameLst>
                                          <p:attrName>style.visibility</p:attrName>
                                        </p:attrNameLst>
                                      </p:cBhvr>
                                      <p:to>
                                        <p:strVal val="visible"/>
                                      </p:to>
                                    </p:set>
                                    <p:anim calcmode="lin" valueType="num">
                                      <p:cBhvr additive="base">
                                        <p:cTn id="37" dur="500" fill="hold"/>
                                        <p:tgtEl>
                                          <p:spTgt spid="240643">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0643">
                                            <p:txEl>
                                              <p:pRg st="10" end="10"/>
                                            </p:txEl>
                                          </p:spTgt>
                                        </p:tgtEl>
                                        <p:attrNameLst>
                                          <p:attrName>ppt_y</p:attrName>
                                        </p:attrNameLst>
                                      </p:cBhvr>
                                      <p:tavLst>
                                        <p:tav tm="0">
                                          <p:val>
                                            <p:strVal val="#ppt_y"/>
                                          </p:val>
                                        </p:tav>
                                        <p:tav tm="100000">
                                          <p:val>
                                            <p:strVal val="#ppt_y"/>
                                          </p:val>
                                        </p:tav>
                                      </p:tavLst>
                                    </p:anim>
                                  </p:childTnLst>
                                </p:cTn>
                              </p:par>
                            </p:childTnLst>
                          </p:cTn>
                        </p:par>
                        <p:par>
                          <p:cTn id="39" fill="hold">
                            <p:stCondLst>
                              <p:cond delay="9500"/>
                            </p:stCondLst>
                            <p:childTnLst>
                              <p:par>
                                <p:cTn id="40" presetID="2" presetClass="entr" presetSubtype="8" fill="hold" grpId="0" nodeType="afterEffect">
                                  <p:stCondLst>
                                    <p:cond delay="1000"/>
                                  </p:stCondLst>
                                  <p:childTnLst>
                                    <p:set>
                                      <p:cBhvr>
                                        <p:cTn id="41" dur="1" fill="hold">
                                          <p:stCondLst>
                                            <p:cond delay="0"/>
                                          </p:stCondLst>
                                        </p:cTn>
                                        <p:tgtEl>
                                          <p:spTgt spid="240643">
                                            <p:txEl>
                                              <p:pRg st="12" end="12"/>
                                            </p:txEl>
                                          </p:spTgt>
                                        </p:tgtEl>
                                        <p:attrNameLst>
                                          <p:attrName>style.visibility</p:attrName>
                                        </p:attrNameLst>
                                      </p:cBhvr>
                                      <p:to>
                                        <p:strVal val="visible"/>
                                      </p:to>
                                    </p:set>
                                    <p:anim calcmode="lin" valueType="num">
                                      <p:cBhvr additive="base">
                                        <p:cTn id="42" dur="500" fill="hold"/>
                                        <p:tgtEl>
                                          <p:spTgt spid="240643">
                                            <p:txEl>
                                              <p:pRg st="12" end="12"/>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40643">
                                            <p:txEl>
                                              <p:pRg st="12" end="12"/>
                                            </p:txEl>
                                          </p:spTgt>
                                        </p:tgtEl>
                                        <p:attrNameLst>
                                          <p:attrName>ppt_y</p:attrName>
                                        </p:attrNameLst>
                                      </p:cBhvr>
                                      <p:tavLst>
                                        <p:tav tm="0">
                                          <p:val>
                                            <p:strVal val="#ppt_y"/>
                                          </p:val>
                                        </p:tav>
                                        <p:tav tm="100000">
                                          <p:val>
                                            <p:strVal val="#ppt_y"/>
                                          </p:val>
                                        </p:tav>
                                      </p:tavLst>
                                    </p:anim>
                                  </p:childTnLst>
                                </p:cTn>
                              </p:par>
                            </p:childTnLst>
                          </p:cTn>
                        </p:par>
                        <p:par>
                          <p:cTn id="44" fill="hold">
                            <p:stCondLst>
                              <p:cond delay="11000"/>
                            </p:stCondLst>
                            <p:childTnLst>
                              <p:par>
                                <p:cTn id="45" presetID="2" presetClass="entr" presetSubtype="8" fill="hold" grpId="0" nodeType="afterEffect">
                                  <p:stCondLst>
                                    <p:cond delay="1000"/>
                                  </p:stCondLst>
                                  <p:childTnLst>
                                    <p:set>
                                      <p:cBhvr>
                                        <p:cTn id="46" dur="1" fill="hold">
                                          <p:stCondLst>
                                            <p:cond delay="0"/>
                                          </p:stCondLst>
                                        </p:cTn>
                                        <p:tgtEl>
                                          <p:spTgt spid="240643">
                                            <p:txEl>
                                              <p:pRg st="14" end="14"/>
                                            </p:txEl>
                                          </p:spTgt>
                                        </p:tgtEl>
                                        <p:attrNameLst>
                                          <p:attrName>style.visibility</p:attrName>
                                        </p:attrNameLst>
                                      </p:cBhvr>
                                      <p:to>
                                        <p:strVal val="visible"/>
                                      </p:to>
                                    </p:set>
                                    <p:anim calcmode="lin" valueType="num">
                                      <p:cBhvr additive="base">
                                        <p:cTn id="47" dur="500" fill="hold"/>
                                        <p:tgtEl>
                                          <p:spTgt spid="240643">
                                            <p:txEl>
                                              <p:pRg st="14" end="14"/>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40643">
                                            <p:txEl>
                                              <p:pRg st="14" end="14"/>
                                            </p:txEl>
                                          </p:spTgt>
                                        </p:tgtEl>
                                        <p:attrNameLst>
                                          <p:attrName>ppt_y</p:attrName>
                                        </p:attrNameLst>
                                      </p:cBhvr>
                                      <p:tavLst>
                                        <p:tav tm="0">
                                          <p:val>
                                            <p:strVal val="#ppt_y"/>
                                          </p:val>
                                        </p:tav>
                                        <p:tav tm="100000">
                                          <p:val>
                                            <p:strVal val="#ppt_y"/>
                                          </p:val>
                                        </p:tav>
                                      </p:tavLst>
                                    </p:anim>
                                  </p:childTnLst>
                                </p:cTn>
                              </p:par>
                            </p:childTnLst>
                          </p:cTn>
                        </p:par>
                        <p:par>
                          <p:cTn id="49" fill="hold">
                            <p:stCondLst>
                              <p:cond delay="12500"/>
                            </p:stCondLst>
                            <p:childTnLst>
                              <p:par>
                                <p:cTn id="50" presetID="2" presetClass="entr" presetSubtype="8" fill="hold" grpId="0" nodeType="afterEffect">
                                  <p:stCondLst>
                                    <p:cond delay="1000"/>
                                  </p:stCondLst>
                                  <p:childTnLst>
                                    <p:set>
                                      <p:cBhvr>
                                        <p:cTn id="51" dur="1" fill="hold">
                                          <p:stCondLst>
                                            <p:cond delay="0"/>
                                          </p:stCondLst>
                                        </p:cTn>
                                        <p:tgtEl>
                                          <p:spTgt spid="240643">
                                            <p:txEl>
                                              <p:pRg st="15" end="15"/>
                                            </p:txEl>
                                          </p:spTgt>
                                        </p:tgtEl>
                                        <p:attrNameLst>
                                          <p:attrName>style.visibility</p:attrName>
                                        </p:attrNameLst>
                                      </p:cBhvr>
                                      <p:to>
                                        <p:strVal val="visible"/>
                                      </p:to>
                                    </p:set>
                                    <p:anim calcmode="lin" valueType="num">
                                      <p:cBhvr additive="base">
                                        <p:cTn id="52" dur="500" fill="hold"/>
                                        <p:tgtEl>
                                          <p:spTgt spid="240643">
                                            <p:txEl>
                                              <p:pRg st="15" end="15"/>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24064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autoUpdateAnimBg="0"/>
      <p:bldP spid="240643" grpId="0" build="p" autoUpdateAnimBg="0" advAuto="100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ctrTitle"/>
          </p:nvPr>
        </p:nvSpPr>
        <p:spPr>
          <a:xfrm>
            <a:off x="395288" y="692150"/>
            <a:ext cx="8424862" cy="792163"/>
          </a:xfrm>
        </p:spPr>
        <p:txBody>
          <a:bodyPr/>
          <a:lstStyle/>
          <a:p>
            <a:r>
              <a:rPr lang="tr-TR" sz="2800" b="1" dirty="0" smtClean="0">
                <a:solidFill>
                  <a:srgbClr val="FFFF00"/>
                </a:solidFill>
              </a:rPr>
              <a:t>AKREDİTİFİN SINIFLANDIRILMASI</a:t>
            </a:r>
            <a:endParaRPr lang="en-AU" sz="2800" b="1" dirty="0" smtClean="0">
              <a:solidFill>
                <a:srgbClr val="FFFF00"/>
              </a:solidFill>
            </a:endParaRPr>
          </a:p>
        </p:txBody>
      </p:sp>
      <p:sp>
        <p:nvSpPr>
          <p:cNvPr id="242691" name="Rectangle 3"/>
          <p:cNvSpPr>
            <a:spLocks noGrp="1" noChangeArrowheads="1"/>
          </p:cNvSpPr>
          <p:nvPr>
            <p:ph type="subTitle" idx="1"/>
          </p:nvPr>
        </p:nvSpPr>
        <p:spPr>
          <a:xfrm>
            <a:off x="395288" y="1844675"/>
            <a:ext cx="8424862" cy="4679950"/>
          </a:xfrm>
        </p:spPr>
        <p:txBody>
          <a:bodyPr/>
          <a:lstStyle/>
          <a:p>
            <a:pPr algn="just">
              <a:lnSpc>
                <a:spcPct val="10000"/>
              </a:lnSpc>
            </a:pPr>
            <a:endParaRPr lang="tr-TR" sz="2000" dirty="0" smtClean="0">
              <a:latin typeface="Bookman Old Style" pitchFamily="18" charset="0"/>
            </a:endParaRPr>
          </a:p>
          <a:p>
            <a:pPr algn="just">
              <a:buFont typeface="Wingdings" pitchFamily="2" charset="2"/>
              <a:buNone/>
            </a:pPr>
            <a:endParaRPr lang="tr-TR" sz="2200" b="1" dirty="0" smtClean="0">
              <a:latin typeface="Bookman Old Style" pitchFamily="18" charset="0"/>
            </a:endParaRPr>
          </a:p>
          <a:p>
            <a:pPr algn="just">
              <a:buFont typeface="Wingdings" pitchFamily="2" charset="2"/>
              <a:buChar char="Ø"/>
            </a:pPr>
            <a:r>
              <a:rPr lang="tr-TR" sz="2200" b="1" dirty="0" smtClean="0">
                <a:latin typeface="Bookman Old Style" pitchFamily="18" charset="0"/>
              </a:rPr>
              <a:t> SAĞLADIĞI GÜVENCELER AÇISINDAN AKREDİTİFLER</a:t>
            </a:r>
          </a:p>
          <a:p>
            <a:pPr algn="just">
              <a:buFont typeface="Wingdings" pitchFamily="2" charset="2"/>
              <a:buChar char="Ø"/>
            </a:pPr>
            <a:endParaRPr lang="tr-TR" sz="2200" dirty="0" smtClean="0">
              <a:latin typeface="Arial" charset="0"/>
            </a:endParaRPr>
          </a:p>
          <a:p>
            <a:pPr algn="just">
              <a:buFont typeface="Wingdings" pitchFamily="2" charset="2"/>
              <a:buChar char="Ø"/>
            </a:pPr>
            <a:r>
              <a:rPr lang="tr-TR" sz="2200" b="1" dirty="0" smtClean="0">
                <a:latin typeface="Bookman Old Style" pitchFamily="18" charset="0"/>
              </a:rPr>
              <a:t> ÖDEME ŞEKİLLERİNE GÖRE AKREDİTİFLER</a:t>
            </a:r>
          </a:p>
          <a:p>
            <a:pPr algn="just">
              <a:lnSpc>
                <a:spcPct val="50000"/>
              </a:lnSpc>
              <a:buFont typeface="Wingdings" pitchFamily="2" charset="2"/>
              <a:buNone/>
            </a:pPr>
            <a:endParaRPr lang="tr-TR" sz="2200" dirty="0" smtClean="0">
              <a:latin typeface="Arial" charset="0"/>
            </a:endParaRPr>
          </a:p>
          <a:p>
            <a:pPr algn="just">
              <a:lnSpc>
                <a:spcPct val="50000"/>
              </a:lnSpc>
              <a:buFont typeface="Wingdings" pitchFamily="2" charset="2"/>
              <a:buNone/>
            </a:pPr>
            <a:endParaRPr lang="tr-TR" sz="2200" dirty="0" smtClean="0">
              <a:latin typeface="Arial" charset="0"/>
            </a:endParaRPr>
          </a:p>
          <a:p>
            <a:pPr algn="just">
              <a:buFont typeface="Wingdings" pitchFamily="2" charset="2"/>
              <a:buChar char="Ø"/>
            </a:pPr>
            <a:r>
              <a:rPr lang="tr-TR" sz="2200" dirty="0" smtClean="0">
                <a:latin typeface="Arial" charset="0"/>
              </a:rPr>
              <a:t>  </a:t>
            </a:r>
            <a:r>
              <a:rPr lang="tr-TR" sz="2200" b="1" dirty="0" smtClean="0">
                <a:latin typeface="Bookman Old Style" pitchFamily="18" charset="0"/>
              </a:rPr>
              <a:t>FİNANSMAN ÖZELLİKLİ AKREDİTİFLERİ</a:t>
            </a:r>
          </a:p>
          <a:p>
            <a:endParaRPr lang="en-US" sz="2400" dirty="0" smtClean="0"/>
          </a:p>
          <a:p>
            <a:r>
              <a:rPr lang="tr-TR" sz="3600" b="1" dirty="0" smtClean="0">
                <a:solidFill>
                  <a:schemeClr val="accent1"/>
                </a:solidFill>
              </a:rPr>
              <a:t> </a:t>
            </a:r>
            <a:r>
              <a:rPr lang="tr-TR" sz="2800" b="1" dirty="0" smtClean="0">
                <a:solidFill>
                  <a:schemeClr val="accent1"/>
                </a:solidFill>
                <a:latin typeface="Bookman Old Style" pitchFamily="18" charset="0"/>
                <a:cs typeface="Arial" charset="0"/>
              </a:rPr>
              <a:t> </a:t>
            </a:r>
            <a:endParaRPr lang="en-US" sz="2800" b="1" dirty="0" smtClean="0">
              <a:solidFill>
                <a:schemeClr val="accent1"/>
              </a:solidFill>
              <a:latin typeface="Bookman Old Style" pitchFamily="18"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2690"/>
                                        </p:tgtEl>
                                        <p:attrNameLst>
                                          <p:attrName>style.visibility</p:attrName>
                                        </p:attrNameLst>
                                      </p:cBhvr>
                                      <p:to>
                                        <p:strVal val="visible"/>
                                      </p:to>
                                    </p:set>
                                    <p:anim calcmode="lin" valueType="num">
                                      <p:cBhvr additive="base">
                                        <p:cTn id="7" dur="500" fill="hold"/>
                                        <p:tgtEl>
                                          <p:spTgt spid="242690"/>
                                        </p:tgtEl>
                                        <p:attrNameLst>
                                          <p:attrName>ppt_x</p:attrName>
                                        </p:attrNameLst>
                                      </p:cBhvr>
                                      <p:tavLst>
                                        <p:tav tm="0">
                                          <p:val>
                                            <p:strVal val="#ppt_x"/>
                                          </p:val>
                                        </p:tav>
                                        <p:tav tm="100000">
                                          <p:val>
                                            <p:strVal val="#ppt_x"/>
                                          </p:val>
                                        </p:tav>
                                      </p:tavLst>
                                    </p:anim>
                                    <p:anim calcmode="lin" valueType="num">
                                      <p:cBhvr additive="base">
                                        <p:cTn id="8" dur="500" fill="hold"/>
                                        <p:tgtEl>
                                          <p:spTgt spid="24269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42691">
                                            <p:txEl>
                                              <p:pRg st="2" end="2"/>
                                            </p:txEl>
                                          </p:spTgt>
                                        </p:tgtEl>
                                        <p:attrNameLst>
                                          <p:attrName>style.visibility</p:attrName>
                                        </p:attrNameLst>
                                      </p:cBhvr>
                                      <p:to>
                                        <p:strVal val="visible"/>
                                      </p:to>
                                    </p:set>
                                    <p:anim calcmode="lin" valueType="num">
                                      <p:cBhvr additive="base">
                                        <p:cTn id="12" dur="500" fill="hold"/>
                                        <p:tgtEl>
                                          <p:spTgt spid="242691">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42691">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42691">
                                            <p:txEl>
                                              <p:pRg st="4" end="4"/>
                                            </p:txEl>
                                          </p:spTgt>
                                        </p:tgtEl>
                                        <p:attrNameLst>
                                          <p:attrName>style.visibility</p:attrName>
                                        </p:attrNameLst>
                                      </p:cBhvr>
                                      <p:to>
                                        <p:strVal val="visible"/>
                                      </p:to>
                                    </p:set>
                                    <p:anim calcmode="lin" valueType="num">
                                      <p:cBhvr additive="base">
                                        <p:cTn id="17" dur="500" fill="hold"/>
                                        <p:tgtEl>
                                          <p:spTgt spid="24269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2691">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42691">
                                            <p:txEl>
                                              <p:pRg st="7" end="7"/>
                                            </p:txEl>
                                          </p:spTgt>
                                        </p:tgtEl>
                                        <p:attrNameLst>
                                          <p:attrName>style.visibility</p:attrName>
                                        </p:attrNameLst>
                                      </p:cBhvr>
                                      <p:to>
                                        <p:strVal val="visible"/>
                                      </p:to>
                                    </p:set>
                                    <p:anim calcmode="lin" valueType="num">
                                      <p:cBhvr additive="base">
                                        <p:cTn id="22" dur="500" fill="hold"/>
                                        <p:tgtEl>
                                          <p:spTgt spid="242691">
                                            <p:txEl>
                                              <p:pRg st="7" end="7"/>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42691">
                                            <p:txEl>
                                              <p:pRg st="7" end="7"/>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42691">
                                            <p:txEl>
                                              <p:pRg st="9" end="9"/>
                                            </p:txEl>
                                          </p:spTgt>
                                        </p:tgtEl>
                                        <p:attrNameLst>
                                          <p:attrName>style.visibility</p:attrName>
                                        </p:attrNameLst>
                                      </p:cBhvr>
                                      <p:to>
                                        <p:strVal val="visible"/>
                                      </p:to>
                                    </p:set>
                                    <p:anim calcmode="lin" valueType="num">
                                      <p:cBhvr additive="base">
                                        <p:cTn id="27" dur="500" fill="hold"/>
                                        <p:tgtEl>
                                          <p:spTgt spid="242691">
                                            <p:txEl>
                                              <p:pRg st="9" end="9"/>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4269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utoUpdateAnimBg="0"/>
      <p:bldP spid="242691" grpId="0" build="p" autoUpdateAnimBg="0" advAuto="100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2"/>
          <p:cNvSpPr>
            <a:spLocks noGrp="1" noChangeArrowheads="1"/>
          </p:cNvSpPr>
          <p:nvPr>
            <p:ph type="ctrTitle"/>
          </p:nvPr>
        </p:nvSpPr>
        <p:spPr>
          <a:xfrm>
            <a:off x="395288" y="188913"/>
            <a:ext cx="8424862" cy="719137"/>
          </a:xfrm>
        </p:spPr>
        <p:txBody>
          <a:bodyPr/>
          <a:lstStyle/>
          <a:p>
            <a:r>
              <a:rPr lang="tr-TR" sz="2600" b="1" dirty="0" smtClean="0">
                <a:solidFill>
                  <a:srgbClr val="FFFF00"/>
                </a:solidFill>
              </a:rPr>
              <a:t>SAĞLADIĞI GÜVENCELER AÇISINDAN AKREDİTİFLER</a:t>
            </a:r>
            <a:r>
              <a:rPr lang="tr-TR" sz="2800" b="1" dirty="0" smtClean="0">
                <a:solidFill>
                  <a:srgbClr val="FFFF00"/>
                </a:solidFill>
              </a:rPr>
              <a:t> </a:t>
            </a:r>
            <a:endParaRPr lang="en-AU" sz="2800" b="1" dirty="0" smtClean="0">
              <a:solidFill>
                <a:srgbClr val="FFFF00"/>
              </a:solidFill>
            </a:endParaRPr>
          </a:p>
        </p:txBody>
      </p:sp>
      <p:sp>
        <p:nvSpPr>
          <p:cNvPr id="246787" name="Rectangle 3"/>
          <p:cNvSpPr>
            <a:spLocks noGrp="1" noChangeArrowheads="1"/>
          </p:cNvSpPr>
          <p:nvPr>
            <p:ph type="subTitle" idx="1"/>
          </p:nvPr>
        </p:nvSpPr>
        <p:spPr>
          <a:xfrm>
            <a:off x="323850" y="1052513"/>
            <a:ext cx="8640763" cy="5472112"/>
          </a:xfrm>
        </p:spPr>
        <p:txBody>
          <a:bodyPr/>
          <a:lstStyle/>
          <a:p>
            <a:pPr algn="just">
              <a:lnSpc>
                <a:spcPct val="10000"/>
              </a:lnSpc>
            </a:pPr>
            <a:endParaRPr lang="tr-TR" sz="1400" dirty="0" smtClean="0">
              <a:latin typeface="Bookman Old Style" pitchFamily="18" charset="0"/>
            </a:endParaRPr>
          </a:p>
          <a:p>
            <a:pPr algn="just">
              <a:lnSpc>
                <a:spcPct val="0"/>
              </a:lnSpc>
            </a:pPr>
            <a:r>
              <a:rPr lang="en-US" sz="2000" dirty="0" smtClean="0">
                <a:latin typeface="Bookman Old Style" pitchFamily="18" charset="0"/>
                <a:cs typeface="Arial" charset="0"/>
              </a:rPr>
              <a:t> </a:t>
            </a:r>
            <a:endParaRPr lang="en-US" sz="2000" dirty="0" smtClean="0">
              <a:solidFill>
                <a:schemeClr val="accent1"/>
              </a:solidFill>
              <a:latin typeface="Bookman Old Style" pitchFamily="18" charset="0"/>
              <a:cs typeface="Times New Roman" pitchFamily="18" charset="0"/>
            </a:endParaRPr>
          </a:p>
          <a:p>
            <a:pPr algn="just">
              <a:lnSpc>
                <a:spcPct val="110000"/>
              </a:lnSpc>
              <a:buFont typeface="Wingdings" pitchFamily="2" charset="2"/>
              <a:buChar char="Ø"/>
            </a:pPr>
            <a:r>
              <a:rPr lang="tr-TR" sz="2000" b="1" dirty="0" smtClean="0">
                <a:solidFill>
                  <a:schemeClr val="accent1"/>
                </a:solidFill>
                <a:latin typeface="Bookman Old Style" pitchFamily="18" charset="0"/>
              </a:rPr>
              <a:t> </a:t>
            </a:r>
            <a:r>
              <a:rPr lang="tr-TR" sz="2000" b="1" dirty="0" smtClean="0">
                <a:solidFill>
                  <a:schemeClr val="tx2"/>
                </a:solidFill>
                <a:latin typeface="Bookman Old Style" pitchFamily="18" charset="0"/>
              </a:rPr>
              <a:t>KABİLİRÜCU AKR./DÖNÜLEBİLİR (REVOCABLE CREDİT</a:t>
            </a:r>
            <a:r>
              <a:rPr lang="tr-TR" sz="2000" dirty="0" smtClean="0">
                <a:solidFill>
                  <a:schemeClr val="tx2"/>
                </a:solidFill>
                <a:latin typeface="Bookman Old Style" pitchFamily="18" charset="0"/>
              </a:rPr>
              <a:t>)</a:t>
            </a:r>
          </a:p>
          <a:p>
            <a:pPr algn="just">
              <a:lnSpc>
                <a:spcPct val="20000"/>
              </a:lnSpc>
              <a:buFont typeface="Wingdings" pitchFamily="2" charset="2"/>
              <a:buChar char="Ø"/>
            </a:pPr>
            <a:endParaRPr lang="tr-TR" sz="2000" dirty="0" smtClean="0">
              <a:solidFill>
                <a:schemeClr val="tx2"/>
              </a:solidFill>
              <a:latin typeface="Bookman Old Style" pitchFamily="18" charset="0"/>
            </a:endParaRPr>
          </a:p>
          <a:p>
            <a:pPr algn="just">
              <a:lnSpc>
                <a:spcPct val="80000"/>
              </a:lnSpc>
              <a:buFont typeface="Wingdings" pitchFamily="2" charset="2"/>
              <a:buChar char="Ø"/>
            </a:pPr>
            <a:r>
              <a:rPr lang="tr-TR" sz="2000" b="1" dirty="0" smtClean="0">
                <a:solidFill>
                  <a:schemeClr val="tx2"/>
                </a:solidFill>
                <a:latin typeface="Bookman Old Style" pitchFamily="18" charset="0"/>
              </a:rPr>
              <a:t> GAYRİKABİLİ RÜCU AKR/DÖNÜLMEZ (IRREVOCABEL CRD) </a:t>
            </a:r>
          </a:p>
          <a:p>
            <a:pPr algn="just">
              <a:lnSpc>
                <a:spcPct val="80000"/>
              </a:lnSpc>
              <a:buFont typeface="Wingdings" pitchFamily="2" charset="2"/>
              <a:buNone/>
            </a:pPr>
            <a:r>
              <a:rPr lang="tr-TR" sz="2100" dirty="0" smtClean="0">
                <a:latin typeface="Bookman Old Style" pitchFamily="18" charset="0"/>
              </a:rPr>
              <a:t>   - TEYİTLİ</a:t>
            </a:r>
          </a:p>
          <a:p>
            <a:pPr algn="just">
              <a:lnSpc>
                <a:spcPct val="80000"/>
              </a:lnSpc>
              <a:buFont typeface="Wingdings" pitchFamily="2" charset="2"/>
              <a:buNone/>
            </a:pPr>
            <a:r>
              <a:rPr lang="tr-TR" sz="2100" dirty="0" smtClean="0">
                <a:latin typeface="Bookman Old Style" pitchFamily="18" charset="0"/>
              </a:rPr>
              <a:t>   - TEYİTSİZ </a:t>
            </a:r>
          </a:p>
          <a:p>
            <a:pPr algn="just">
              <a:lnSpc>
                <a:spcPct val="50000"/>
              </a:lnSpc>
              <a:buFont typeface="Wingdings" pitchFamily="2" charset="2"/>
              <a:buNone/>
            </a:pPr>
            <a:endParaRPr lang="tr-TR" sz="2100" dirty="0" smtClean="0">
              <a:latin typeface="Bookman Old Style" pitchFamily="18" charset="0"/>
            </a:endParaRPr>
          </a:p>
          <a:p>
            <a:pPr algn="l">
              <a:lnSpc>
                <a:spcPct val="80000"/>
              </a:lnSpc>
            </a:pPr>
            <a:r>
              <a:rPr lang="tr-TR" sz="2300" b="1" dirty="0" smtClean="0">
                <a:solidFill>
                  <a:schemeClr val="folHlink"/>
                </a:solidFill>
                <a:latin typeface="Bookman Old Style" pitchFamily="18" charset="0"/>
              </a:rPr>
              <a:t>KABİLİRÜCU AKREDİTİF/DÖNÜLEBİLİR AKREDİTİF</a:t>
            </a:r>
          </a:p>
          <a:p>
            <a:pPr algn="l">
              <a:lnSpc>
                <a:spcPct val="0"/>
              </a:lnSpc>
            </a:pPr>
            <a:endParaRPr lang="tr-TR" sz="2000" dirty="0" smtClean="0">
              <a:solidFill>
                <a:schemeClr val="accent1"/>
              </a:solidFill>
              <a:latin typeface="Bookman Old Style" pitchFamily="18" charset="0"/>
            </a:endParaRPr>
          </a:p>
          <a:p>
            <a:pPr algn="l"/>
            <a:r>
              <a:rPr lang="tr-TR" sz="2000" dirty="0" smtClean="0">
                <a:latin typeface="Bookman Old Style" pitchFamily="18" charset="0"/>
              </a:rPr>
              <a:t>TEMMUZ 2007 TARİHİNDE YAYIMLANAN </a:t>
            </a:r>
            <a:r>
              <a:rPr lang="tr-TR" sz="2000" u="sng" dirty="0" smtClean="0">
                <a:latin typeface="Bookman Old Style" pitchFamily="18" charset="0"/>
              </a:rPr>
              <a:t>UCP 600 SAYILI KURALAR İÇİNDE</a:t>
            </a:r>
            <a:r>
              <a:rPr lang="tr-TR" sz="2000" dirty="0" smtClean="0">
                <a:latin typeface="Bookman Old Style" pitchFamily="18" charset="0"/>
              </a:rPr>
              <a:t> </a:t>
            </a:r>
            <a:r>
              <a:rPr lang="tr-TR" sz="2000" b="1" u="sng" dirty="0" smtClean="0">
                <a:latin typeface="Bookman Old Style" pitchFamily="18" charset="0"/>
              </a:rPr>
              <a:t>DÖNÜLEBİLİR BİR AKREDİTİFE YER VERİLMEMİŞTİR.</a:t>
            </a:r>
            <a:endParaRPr lang="tr-TR" sz="2000" dirty="0" smtClean="0">
              <a:latin typeface="Bookman Old Style" pitchFamily="18" charset="0"/>
            </a:endParaRPr>
          </a:p>
          <a:p>
            <a:pPr algn="l">
              <a:lnSpc>
                <a:spcPct val="60000"/>
              </a:lnSpc>
            </a:pPr>
            <a:endParaRPr lang="tr-TR" sz="2000" dirty="0" smtClean="0">
              <a:latin typeface="Bookman Old Style" pitchFamily="18" charset="0"/>
            </a:endParaRPr>
          </a:p>
          <a:p>
            <a:pPr algn="l"/>
            <a:r>
              <a:rPr lang="tr-TR" sz="2000" dirty="0" smtClean="0">
                <a:latin typeface="Bookman Old Style" pitchFamily="18" charset="0"/>
              </a:rPr>
              <a:t>ANCAK, UCP 600 KURALLAR DİZİSİNİN 1. MADDESİNDE YER ALAN </a:t>
            </a:r>
            <a:r>
              <a:rPr lang="tr-TR" sz="2000" b="1" dirty="0" smtClean="0">
                <a:latin typeface="Bookman Old Style" pitchFamily="18" charset="0"/>
              </a:rPr>
              <a:t>“ BU KURALLAR AKREDİTİF ŞARTLARIYLA AÇIKÇA DEĞİŞTİRİLMEDİKLERİ VEYA UYGULAMA DIŞI BIRAKILMADIKLARI SÜRECE AKREDİTİFİN BÜTÜN TARAFLARI İÇİN BAĞLAYICIDIR”</a:t>
            </a:r>
            <a:r>
              <a:rPr lang="tr-TR" sz="2000" dirty="0" smtClean="0">
                <a:latin typeface="Bookman Old Style" pitchFamily="18" charset="0"/>
              </a:rPr>
              <a:t> HÜKMÜ GEREĞİ, AMİR TARAFINDAN FARKLI TALİMAT VERİLMESİ MÜMKÜNDÜR</a:t>
            </a:r>
            <a:r>
              <a:rPr lang="tr-TR" sz="2000" b="1" dirty="0" smtClean="0">
                <a:latin typeface="Bookman Old Style" pitchFamily="18" charset="0"/>
              </a:rPr>
              <a:t>.</a:t>
            </a:r>
            <a:endParaRPr lang="en-US" sz="2000" b="1"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additive="base">
                                        <p:cTn id="7" dur="500" fill="hold"/>
                                        <p:tgtEl>
                                          <p:spTgt spid="246786"/>
                                        </p:tgtEl>
                                        <p:attrNameLst>
                                          <p:attrName>ppt_x</p:attrName>
                                        </p:attrNameLst>
                                      </p:cBhvr>
                                      <p:tavLst>
                                        <p:tav tm="0">
                                          <p:val>
                                            <p:strVal val="#ppt_x"/>
                                          </p:val>
                                        </p:tav>
                                        <p:tav tm="100000">
                                          <p:val>
                                            <p:strVal val="#ppt_x"/>
                                          </p:val>
                                        </p:tav>
                                      </p:tavLst>
                                    </p:anim>
                                    <p:anim calcmode="lin" valueType="num">
                                      <p:cBhvr additive="base">
                                        <p:cTn id="8" dur="500" fill="hold"/>
                                        <p:tgtEl>
                                          <p:spTgt spid="24678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46787">
                                            <p:txEl>
                                              <p:pRg st="1" end="1"/>
                                            </p:txEl>
                                          </p:spTgt>
                                        </p:tgtEl>
                                        <p:attrNameLst>
                                          <p:attrName>style.visibility</p:attrName>
                                        </p:attrNameLst>
                                      </p:cBhvr>
                                      <p:to>
                                        <p:strVal val="visible"/>
                                      </p:to>
                                    </p:set>
                                    <p:anim calcmode="lin" valueType="num">
                                      <p:cBhvr additive="base">
                                        <p:cTn id="12" dur="500" fill="hold"/>
                                        <p:tgtEl>
                                          <p:spTgt spid="24678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4678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46787">
                                            <p:txEl>
                                              <p:pRg st="2" end="2"/>
                                            </p:txEl>
                                          </p:spTgt>
                                        </p:tgtEl>
                                        <p:attrNameLst>
                                          <p:attrName>style.visibility</p:attrName>
                                        </p:attrNameLst>
                                      </p:cBhvr>
                                      <p:to>
                                        <p:strVal val="visible"/>
                                      </p:to>
                                    </p:set>
                                    <p:anim calcmode="lin" valueType="num">
                                      <p:cBhvr additive="base">
                                        <p:cTn id="17" dur="500" fill="hold"/>
                                        <p:tgtEl>
                                          <p:spTgt spid="24678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678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46787">
                                            <p:txEl>
                                              <p:pRg st="4" end="4"/>
                                            </p:txEl>
                                          </p:spTgt>
                                        </p:tgtEl>
                                        <p:attrNameLst>
                                          <p:attrName>style.visibility</p:attrName>
                                        </p:attrNameLst>
                                      </p:cBhvr>
                                      <p:to>
                                        <p:strVal val="visible"/>
                                      </p:to>
                                    </p:set>
                                    <p:anim calcmode="lin" valueType="num">
                                      <p:cBhvr additive="base">
                                        <p:cTn id="22" dur="500" fill="hold"/>
                                        <p:tgtEl>
                                          <p:spTgt spid="246787">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46787">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46787">
                                            <p:txEl>
                                              <p:pRg st="5" end="5"/>
                                            </p:txEl>
                                          </p:spTgt>
                                        </p:tgtEl>
                                        <p:attrNameLst>
                                          <p:attrName>style.visibility</p:attrName>
                                        </p:attrNameLst>
                                      </p:cBhvr>
                                      <p:to>
                                        <p:strVal val="visible"/>
                                      </p:to>
                                    </p:set>
                                    <p:anim calcmode="lin" valueType="num">
                                      <p:cBhvr additive="base">
                                        <p:cTn id="27" dur="500" fill="hold"/>
                                        <p:tgtEl>
                                          <p:spTgt spid="24678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46787">
                                            <p:txEl>
                                              <p:pRg st="5" end="5"/>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46787">
                                            <p:txEl>
                                              <p:pRg st="6" end="6"/>
                                            </p:txEl>
                                          </p:spTgt>
                                        </p:tgtEl>
                                        <p:attrNameLst>
                                          <p:attrName>style.visibility</p:attrName>
                                        </p:attrNameLst>
                                      </p:cBhvr>
                                      <p:to>
                                        <p:strVal val="visible"/>
                                      </p:to>
                                    </p:set>
                                    <p:anim calcmode="lin" valueType="num">
                                      <p:cBhvr additive="base">
                                        <p:cTn id="32" dur="500" fill="hold"/>
                                        <p:tgtEl>
                                          <p:spTgt spid="246787">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46787">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246787">
                                            <p:txEl>
                                              <p:pRg st="8" end="8"/>
                                            </p:txEl>
                                          </p:spTgt>
                                        </p:tgtEl>
                                        <p:attrNameLst>
                                          <p:attrName>style.visibility</p:attrName>
                                        </p:attrNameLst>
                                      </p:cBhvr>
                                      <p:to>
                                        <p:strVal val="visible"/>
                                      </p:to>
                                    </p:set>
                                    <p:anim calcmode="lin" valueType="num">
                                      <p:cBhvr additive="base">
                                        <p:cTn id="37" dur="500" fill="hold"/>
                                        <p:tgtEl>
                                          <p:spTgt spid="246787">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6787">
                                            <p:txEl>
                                              <p:pRg st="8" end="8"/>
                                            </p:txEl>
                                          </p:spTgt>
                                        </p:tgtEl>
                                        <p:attrNameLst>
                                          <p:attrName>ppt_y</p:attrName>
                                        </p:attrNameLst>
                                      </p:cBhvr>
                                      <p:tavLst>
                                        <p:tav tm="0">
                                          <p:val>
                                            <p:strVal val="#ppt_y"/>
                                          </p:val>
                                        </p:tav>
                                        <p:tav tm="100000">
                                          <p:val>
                                            <p:strVal val="#ppt_y"/>
                                          </p:val>
                                        </p:tav>
                                      </p:tavLst>
                                    </p:anim>
                                  </p:childTnLst>
                                </p:cTn>
                              </p:par>
                            </p:childTnLst>
                          </p:cTn>
                        </p:par>
                        <p:par>
                          <p:cTn id="39" fill="hold">
                            <p:stCondLst>
                              <p:cond delay="9500"/>
                            </p:stCondLst>
                            <p:childTnLst>
                              <p:par>
                                <p:cTn id="40" presetID="2" presetClass="entr" presetSubtype="8" fill="hold" grpId="0" nodeType="afterEffect">
                                  <p:stCondLst>
                                    <p:cond delay="1000"/>
                                  </p:stCondLst>
                                  <p:childTnLst>
                                    <p:set>
                                      <p:cBhvr>
                                        <p:cTn id="41" dur="1" fill="hold">
                                          <p:stCondLst>
                                            <p:cond delay="0"/>
                                          </p:stCondLst>
                                        </p:cTn>
                                        <p:tgtEl>
                                          <p:spTgt spid="246787">
                                            <p:txEl>
                                              <p:pRg st="10" end="10"/>
                                            </p:txEl>
                                          </p:spTgt>
                                        </p:tgtEl>
                                        <p:attrNameLst>
                                          <p:attrName>style.visibility</p:attrName>
                                        </p:attrNameLst>
                                      </p:cBhvr>
                                      <p:to>
                                        <p:strVal val="visible"/>
                                      </p:to>
                                    </p:set>
                                    <p:anim calcmode="lin" valueType="num">
                                      <p:cBhvr additive="base">
                                        <p:cTn id="42" dur="500" fill="hold"/>
                                        <p:tgtEl>
                                          <p:spTgt spid="246787">
                                            <p:txEl>
                                              <p:pRg st="10" end="1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46787">
                                            <p:txEl>
                                              <p:pRg st="10" end="10"/>
                                            </p:txEl>
                                          </p:spTgt>
                                        </p:tgtEl>
                                        <p:attrNameLst>
                                          <p:attrName>ppt_y</p:attrName>
                                        </p:attrNameLst>
                                      </p:cBhvr>
                                      <p:tavLst>
                                        <p:tav tm="0">
                                          <p:val>
                                            <p:strVal val="#ppt_y"/>
                                          </p:val>
                                        </p:tav>
                                        <p:tav tm="100000">
                                          <p:val>
                                            <p:strVal val="#ppt_y"/>
                                          </p:val>
                                        </p:tav>
                                      </p:tavLst>
                                    </p:anim>
                                  </p:childTnLst>
                                </p:cTn>
                              </p:par>
                            </p:childTnLst>
                          </p:cTn>
                        </p:par>
                        <p:par>
                          <p:cTn id="44" fill="hold">
                            <p:stCondLst>
                              <p:cond delay="11000"/>
                            </p:stCondLst>
                            <p:childTnLst>
                              <p:par>
                                <p:cTn id="45" presetID="2" presetClass="entr" presetSubtype="8" fill="hold" grpId="0" nodeType="afterEffect">
                                  <p:stCondLst>
                                    <p:cond delay="1000"/>
                                  </p:stCondLst>
                                  <p:childTnLst>
                                    <p:set>
                                      <p:cBhvr>
                                        <p:cTn id="46" dur="1" fill="hold">
                                          <p:stCondLst>
                                            <p:cond delay="0"/>
                                          </p:stCondLst>
                                        </p:cTn>
                                        <p:tgtEl>
                                          <p:spTgt spid="246787">
                                            <p:txEl>
                                              <p:pRg st="12" end="12"/>
                                            </p:txEl>
                                          </p:spTgt>
                                        </p:tgtEl>
                                        <p:attrNameLst>
                                          <p:attrName>style.visibility</p:attrName>
                                        </p:attrNameLst>
                                      </p:cBhvr>
                                      <p:to>
                                        <p:strVal val="visible"/>
                                      </p:to>
                                    </p:set>
                                    <p:anim calcmode="lin" valueType="num">
                                      <p:cBhvr additive="base">
                                        <p:cTn id="47" dur="500" fill="hold"/>
                                        <p:tgtEl>
                                          <p:spTgt spid="246787">
                                            <p:txEl>
                                              <p:pRg st="12" end="1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46787">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autoUpdateAnimBg="0"/>
      <p:bldP spid="246787" grpId="0" build="p" autoUpdateAnimBg="0" advAuto="100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2"/>
          <p:cNvSpPr>
            <a:spLocks noGrp="1" noChangeArrowheads="1"/>
          </p:cNvSpPr>
          <p:nvPr>
            <p:ph type="subTitle" idx="1"/>
          </p:nvPr>
        </p:nvSpPr>
        <p:spPr>
          <a:xfrm>
            <a:off x="395288" y="260350"/>
            <a:ext cx="8424862" cy="6264275"/>
          </a:xfrm>
        </p:spPr>
        <p:txBody>
          <a:bodyPr/>
          <a:lstStyle/>
          <a:p>
            <a:pPr algn="just">
              <a:lnSpc>
                <a:spcPct val="40000"/>
              </a:lnSpc>
            </a:pPr>
            <a:endParaRPr lang="tr-TR" sz="1400" dirty="0" smtClean="0">
              <a:latin typeface="Bookman Old Style" pitchFamily="18" charset="0"/>
            </a:endParaRPr>
          </a:p>
          <a:p>
            <a:pPr algn="just"/>
            <a:r>
              <a:rPr lang="tr-TR" sz="2300" b="1" dirty="0" smtClean="0">
                <a:solidFill>
                  <a:schemeClr val="folHlink"/>
                </a:solidFill>
                <a:latin typeface="Bookman Old Style" pitchFamily="18" charset="0"/>
              </a:rPr>
              <a:t>GAYRİKABİLİ RÜCU AKREDİTİF/ DÖNÜLMEZ</a:t>
            </a:r>
            <a:r>
              <a:rPr lang="tr-TR" sz="2300" b="1" dirty="0" smtClean="0">
                <a:latin typeface="Bookman Old Style" pitchFamily="18" charset="0"/>
              </a:rPr>
              <a:t> </a:t>
            </a:r>
          </a:p>
          <a:p>
            <a:pPr algn="just">
              <a:lnSpc>
                <a:spcPct val="90000"/>
              </a:lnSpc>
            </a:pPr>
            <a:r>
              <a:rPr lang="tr-TR" sz="2100" dirty="0" smtClean="0">
                <a:latin typeface="Bookman Old Style" pitchFamily="18" charset="0"/>
              </a:rPr>
              <a:t>AÇILAN AKREDİTİFİN ŞARTLARINA UYULMASI KAYDIYLA, BELİRLENEN SÜRE İÇİNDE ÖDENECEĞİ HAKKINDA </a:t>
            </a:r>
            <a:r>
              <a:rPr lang="tr-TR" sz="2100" u="sng" dirty="0" smtClean="0">
                <a:latin typeface="Bookman Old Style" pitchFamily="18" charset="0"/>
              </a:rPr>
              <a:t>AMİR BANKANIN</a:t>
            </a:r>
            <a:r>
              <a:rPr lang="tr-TR" sz="2100" dirty="0" smtClean="0">
                <a:latin typeface="Bookman Old Style" pitchFamily="18" charset="0"/>
              </a:rPr>
              <a:t> </a:t>
            </a:r>
            <a:r>
              <a:rPr lang="tr-TR" sz="2100" b="1" u="sng" dirty="0" smtClean="0">
                <a:latin typeface="Bookman Old Style" pitchFamily="18" charset="0"/>
              </a:rPr>
              <a:t>KESİN TAAHÜDÜNÜ İÇERİR.</a:t>
            </a:r>
            <a:r>
              <a:rPr lang="tr-TR" sz="2100" b="1" dirty="0" smtClean="0">
                <a:latin typeface="Bookman Old Style" pitchFamily="18" charset="0"/>
              </a:rPr>
              <a:t> </a:t>
            </a:r>
          </a:p>
          <a:p>
            <a:pPr algn="just">
              <a:lnSpc>
                <a:spcPct val="90000"/>
              </a:lnSpc>
            </a:pPr>
            <a:endParaRPr lang="tr-TR" sz="2100" b="1" u="sng" dirty="0" smtClean="0">
              <a:latin typeface="Bookman Old Style" pitchFamily="18" charset="0"/>
            </a:endParaRPr>
          </a:p>
          <a:p>
            <a:pPr algn="just">
              <a:lnSpc>
                <a:spcPct val="90000"/>
              </a:lnSpc>
            </a:pPr>
            <a:r>
              <a:rPr lang="tr-TR" sz="2100" u="sng" dirty="0" smtClean="0">
                <a:latin typeface="Bookman Old Style" pitchFamily="18" charset="0"/>
              </a:rPr>
              <a:t>LEHTARIN</a:t>
            </a:r>
            <a:r>
              <a:rPr lang="tr-TR" sz="2100" dirty="0" smtClean="0">
                <a:latin typeface="Bookman Old Style" pitchFamily="18" charset="0"/>
              </a:rPr>
              <a:t>, </a:t>
            </a:r>
            <a:r>
              <a:rPr lang="tr-TR" sz="2100" u="sng" dirty="0" smtClean="0">
                <a:latin typeface="Bookman Old Style" pitchFamily="18" charset="0"/>
              </a:rPr>
              <a:t>AMİR BANKANIN</a:t>
            </a:r>
            <a:r>
              <a:rPr lang="tr-TR" sz="2100" dirty="0" smtClean="0">
                <a:latin typeface="Bookman Old Style" pitchFamily="18" charset="0"/>
              </a:rPr>
              <a:t> VE VARSA </a:t>
            </a:r>
            <a:r>
              <a:rPr lang="tr-TR" sz="2100" u="sng" dirty="0" smtClean="0">
                <a:latin typeface="Bookman Old Style" pitchFamily="18" charset="0"/>
              </a:rPr>
              <a:t>AKREDİTİFE TEYİT İLAVE EDEN BANKANIN</a:t>
            </a:r>
            <a:r>
              <a:rPr lang="tr-TR" sz="2100" dirty="0" smtClean="0">
                <a:latin typeface="Bookman Old Style" pitchFamily="18" charset="0"/>
              </a:rPr>
              <a:t> MUTABAKATI OLMADAN </a:t>
            </a:r>
            <a:r>
              <a:rPr lang="tr-TR" sz="2100" b="1" dirty="0" smtClean="0">
                <a:solidFill>
                  <a:schemeClr val="tx2"/>
                </a:solidFill>
                <a:latin typeface="Bookman Old Style" pitchFamily="18" charset="0"/>
              </a:rPr>
              <a:t>İPTAL EDİLEMEZ VE ŞARTLARI DEĞİŞTİRİLEMEZ.</a:t>
            </a:r>
          </a:p>
          <a:p>
            <a:pPr algn="just">
              <a:lnSpc>
                <a:spcPct val="70000"/>
              </a:lnSpc>
            </a:pPr>
            <a:endParaRPr lang="tr-TR" sz="2100" b="1" dirty="0" smtClean="0">
              <a:solidFill>
                <a:schemeClr val="accent1"/>
              </a:solidFill>
              <a:latin typeface="Bookman Old Style" pitchFamily="18" charset="0"/>
            </a:endParaRPr>
          </a:p>
          <a:p>
            <a:pPr algn="just">
              <a:lnSpc>
                <a:spcPct val="90000"/>
              </a:lnSpc>
            </a:pPr>
            <a:r>
              <a:rPr lang="tr-TR" sz="2100" dirty="0" smtClean="0">
                <a:latin typeface="Bookman Old Style" pitchFamily="18" charset="0"/>
              </a:rPr>
              <a:t>AMİR BANKANIN TALEBİNE İSTİNADEN, MUHABİR BANKANIN AKREDİTFİ LEHTARA;</a:t>
            </a:r>
          </a:p>
          <a:p>
            <a:pPr algn="just">
              <a:lnSpc>
                <a:spcPct val="50000"/>
              </a:lnSpc>
            </a:pPr>
            <a:endParaRPr lang="tr-TR" sz="2100" dirty="0" smtClean="0">
              <a:latin typeface="Bookman Old Style" pitchFamily="18" charset="0"/>
            </a:endParaRPr>
          </a:p>
          <a:p>
            <a:pPr algn="just">
              <a:lnSpc>
                <a:spcPct val="80000"/>
              </a:lnSpc>
              <a:buFont typeface="Wingdings" pitchFamily="2" charset="2"/>
              <a:buChar char="ü"/>
            </a:pPr>
            <a:r>
              <a:rPr lang="tr-TR" sz="2100" b="1" dirty="0" smtClean="0">
                <a:latin typeface="Bookman Old Style" pitchFamily="18" charset="0"/>
              </a:rPr>
              <a:t>TEYİTLİ,</a:t>
            </a:r>
          </a:p>
          <a:p>
            <a:pPr algn="just">
              <a:lnSpc>
                <a:spcPct val="80000"/>
              </a:lnSpc>
              <a:buFont typeface="Wingdings" pitchFamily="2" charset="2"/>
              <a:buChar char="ü"/>
            </a:pPr>
            <a:r>
              <a:rPr lang="tr-TR" sz="2100" b="1" dirty="0" smtClean="0">
                <a:latin typeface="Bookman Old Style" pitchFamily="18" charset="0"/>
              </a:rPr>
              <a:t>TEYİTSİZ</a:t>
            </a:r>
          </a:p>
          <a:p>
            <a:pPr algn="just">
              <a:lnSpc>
                <a:spcPct val="60000"/>
              </a:lnSpc>
            </a:pPr>
            <a:endParaRPr lang="tr-TR" sz="2100" dirty="0" smtClean="0">
              <a:latin typeface="Bookman Old Style" pitchFamily="18" charset="0"/>
            </a:endParaRPr>
          </a:p>
          <a:p>
            <a:pPr algn="just">
              <a:lnSpc>
                <a:spcPct val="80000"/>
              </a:lnSpc>
            </a:pPr>
            <a:r>
              <a:rPr lang="tr-TR" sz="2100" dirty="0" smtClean="0">
                <a:latin typeface="Bookman Old Style" pitchFamily="18" charset="0"/>
              </a:rPr>
              <a:t>OLARAK İHBAR ETMESİ</a:t>
            </a:r>
          </a:p>
          <a:p>
            <a:pPr algn="just">
              <a:lnSpc>
                <a:spcPct val="50000"/>
              </a:lnSpc>
            </a:pPr>
            <a:endParaRPr lang="tr-TR" sz="2100" dirty="0" smtClean="0">
              <a:latin typeface="Bookman Old Style" pitchFamily="18" charset="0"/>
            </a:endParaRPr>
          </a:p>
          <a:p>
            <a:pPr algn="just">
              <a:lnSpc>
                <a:spcPct val="80000"/>
              </a:lnSpc>
            </a:pPr>
            <a:r>
              <a:rPr lang="tr-TR" sz="2100" u="sng" dirty="0" smtClean="0">
                <a:latin typeface="Bookman Old Style" pitchFamily="18" charset="0"/>
              </a:rPr>
              <a:t>MUHABİR BANKANIN</a:t>
            </a:r>
            <a:r>
              <a:rPr lang="tr-TR" sz="2100" dirty="0" smtClean="0">
                <a:latin typeface="Bookman Old Style" pitchFamily="18" charset="0"/>
              </a:rPr>
              <a:t>, </a:t>
            </a:r>
            <a:r>
              <a:rPr lang="tr-TR" sz="2100" b="1" dirty="0" smtClean="0">
                <a:latin typeface="Bookman Old Style" pitchFamily="18" charset="0"/>
              </a:rPr>
              <a:t>LEHTARA KARŞI OLAN GÖRE           VE SORUMLULUĞU DEĞİŞMEKTEDİR</a:t>
            </a:r>
            <a:r>
              <a:rPr lang="tr-TR" sz="2500" dirty="0" smtClean="0">
                <a:latin typeface="Bookman Old Style" pitchFamily="18" charset="0"/>
              </a:rPr>
              <a:t>.</a:t>
            </a:r>
            <a:endParaRPr lang="en-US" sz="2100" b="1"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48834">
                                            <p:txEl>
                                              <p:pRg st="1" end="1"/>
                                            </p:txEl>
                                          </p:spTgt>
                                        </p:tgtEl>
                                        <p:attrNameLst>
                                          <p:attrName>style.visibility</p:attrName>
                                        </p:attrNameLst>
                                      </p:cBhvr>
                                      <p:to>
                                        <p:strVal val="visible"/>
                                      </p:to>
                                    </p:set>
                                    <p:anim calcmode="lin" valueType="num">
                                      <p:cBhvr additive="base">
                                        <p:cTn id="7" dur="500" fill="hold"/>
                                        <p:tgtEl>
                                          <p:spTgt spid="24883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8834">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48834">
                                            <p:txEl>
                                              <p:pRg st="2" end="2"/>
                                            </p:txEl>
                                          </p:spTgt>
                                        </p:tgtEl>
                                        <p:attrNameLst>
                                          <p:attrName>style.visibility</p:attrName>
                                        </p:attrNameLst>
                                      </p:cBhvr>
                                      <p:to>
                                        <p:strVal val="visible"/>
                                      </p:to>
                                    </p:set>
                                    <p:anim calcmode="lin" valueType="num">
                                      <p:cBhvr additive="base">
                                        <p:cTn id="12" dur="500" fill="hold"/>
                                        <p:tgtEl>
                                          <p:spTgt spid="248834">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48834">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48834">
                                            <p:txEl>
                                              <p:pRg st="4" end="4"/>
                                            </p:txEl>
                                          </p:spTgt>
                                        </p:tgtEl>
                                        <p:attrNameLst>
                                          <p:attrName>style.visibility</p:attrName>
                                        </p:attrNameLst>
                                      </p:cBhvr>
                                      <p:to>
                                        <p:strVal val="visible"/>
                                      </p:to>
                                    </p:set>
                                    <p:anim calcmode="lin" valueType="num">
                                      <p:cBhvr additive="base">
                                        <p:cTn id="17" dur="500" fill="hold"/>
                                        <p:tgtEl>
                                          <p:spTgt spid="248834">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8834">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48834">
                                            <p:txEl>
                                              <p:pRg st="6" end="6"/>
                                            </p:txEl>
                                          </p:spTgt>
                                        </p:tgtEl>
                                        <p:attrNameLst>
                                          <p:attrName>style.visibility</p:attrName>
                                        </p:attrNameLst>
                                      </p:cBhvr>
                                      <p:to>
                                        <p:strVal val="visible"/>
                                      </p:to>
                                    </p:set>
                                    <p:anim calcmode="lin" valueType="num">
                                      <p:cBhvr additive="base">
                                        <p:cTn id="22" dur="500" fill="hold"/>
                                        <p:tgtEl>
                                          <p:spTgt spid="248834">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48834">
                                            <p:txEl>
                                              <p:pRg st="6" end="6"/>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48834">
                                            <p:txEl>
                                              <p:pRg st="8" end="8"/>
                                            </p:txEl>
                                          </p:spTgt>
                                        </p:tgtEl>
                                        <p:attrNameLst>
                                          <p:attrName>style.visibility</p:attrName>
                                        </p:attrNameLst>
                                      </p:cBhvr>
                                      <p:to>
                                        <p:strVal val="visible"/>
                                      </p:to>
                                    </p:set>
                                    <p:anim calcmode="lin" valueType="num">
                                      <p:cBhvr additive="base">
                                        <p:cTn id="27" dur="500" fill="hold"/>
                                        <p:tgtEl>
                                          <p:spTgt spid="248834">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48834">
                                            <p:txEl>
                                              <p:pRg st="8" end="8"/>
                                            </p:txEl>
                                          </p:spTgt>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248834">
                                            <p:txEl>
                                              <p:pRg st="9" end="9"/>
                                            </p:txEl>
                                          </p:spTgt>
                                        </p:tgtEl>
                                        <p:attrNameLst>
                                          <p:attrName>style.visibility</p:attrName>
                                        </p:attrNameLst>
                                      </p:cBhvr>
                                      <p:to>
                                        <p:strVal val="visible"/>
                                      </p:to>
                                    </p:set>
                                    <p:anim calcmode="lin" valueType="num">
                                      <p:cBhvr additive="base">
                                        <p:cTn id="32" dur="500" fill="hold"/>
                                        <p:tgtEl>
                                          <p:spTgt spid="248834">
                                            <p:txEl>
                                              <p:pRg st="9" end="9"/>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48834">
                                            <p:txEl>
                                              <p:pRg st="9" end="9"/>
                                            </p:txEl>
                                          </p:spTgt>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48834">
                                            <p:txEl>
                                              <p:pRg st="11" end="11"/>
                                            </p:txEl>
                                          </p:spTgt>
                                        </p:tgtEl>
                                        <p:attrNameLst>
                                          <p:attrName>style.visibility</p:attrName>
                                        </p:attrNameLst>
                                      </p:cBhvr>
                                      <p:to>
                                        <p:strVal val="visible"/>
                                      </p:to>
                                    </p:set>
                                    <p:anim calcmode="lin" valueType="num">
                                      <p:cBhvr additive="base">
                                        <p:cTn id="37" dur="500" fill="hold"/>
                                        <p:tgtEl>
                                          <p:spTgt spid="248834">
                                            <p:txEl>
                                              <p:pRg st="11" end="1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8834">
                                            <p:txEl>
                                              <p:pRg st="11" end="11"/>
                                            </p:txEl>
                                          </p:spTgt>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grpId="0" nodeType="afterEffect">
                                  <p:stCondLst>
                                    <p:cond delay="1000"/>
                                  </p:stCondLst>
                                  <p:childTnLst>
                                    <p:set>
                                      <p:cBhvr>
                                        <p:cTn id="41" dur="1" fill="hold">
                                          <p:stCondLst>
                                            <p:cond delay="0"/>
                                          </p:stCondLst>
                                        </p:cTn>
                                        <p:tgtEl>
                                          <p:spTgt spid="248834">
                                            <p:txEl>
                                              <p:pRg st="13" end="13"/>
                                            </p:txEl>
                                          </p:spTgt>
                                        </p:tgtEl>
                                        <p:attrNameLst>
                                          <p:attrName>style.visibility</p:attrName>
                                        </p:attrNameLst>
                                      </p:cBhvr>
                                      <p:to>
                                        <p:strVal val="visible"/>
                                      </p:to>
                                    </p:set>
                                    <p:anim calcmode="lin" valueType="num">
                                      <p:cBhvr additive="base">
                                        <p:cTn id="42" dur="500" fill="hold"/>
                                        <p:tgtEl>
                                          <p:spTgt spid="248834">
                                            <p:txEl>
                                              <p:pRg st="13" end="1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48834">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build="p" autoUpdateAnimBg="0" advAuto="100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2" name="Rectangle 2"/>
          <p:cNvSpPr>
            <a:spLocks noGrp="1" noChangeArrowheads="1"/>
          </p:cNvSpPr>
          <p:nvPr>
            <p:ph type="ctrTitle"/>
          </p:nvPr>
        </p:nvSpPr>
        <p:spPr>
          <a:xfrm>
            <a:off x="395288" y="188913"/>
            <a:ext cx="8424862" cy="719137"/>
          </a:xfrm>
        </p:spPr>
        <p:txBody>
          <a:bodyPr/>
          <a:lstStyle/>
          <a:p>
            <a:r>
              <a:rPr lang="tr-TR" sz="2800" b="1" dirty="0" smtClean="0">
                <a:solidFill>
                  <a:srgbClr val="FFFF00"/>
                </a:solidFill>
              </a:rPr>
              <a:t>TEYİTSİZ AKREDİTİF/UN CORFIRM CREDIT</a:t>
            </a:r>
            <a:r>
              <a:rPr lang="tr-TR" sz="3200" b="1" dirty="0" smtClean="0">
                <a:solidFill>
                  <a:srgbClr val="FFFF00"/>
                </a:solidFill>
              </a:rPr>
              <a:t> </a:t>
            </a:r>
            <a:endParaRPr lang="en-AU" sz="3200" b="1" dirty="0" smtClean="0">
              <a:solidFill>
                <a:srgbClr val="FFFF00"/>
              </a:solidFill>
            </a:endParaRPr>
          </a:p>
        </p:txBody>
      </p:sp>
      <p:sp>
        <p:nvSpPr>
          <p:cNvPr id="250883" name="Rectangle 3"/>
          <p:cNvSpPr>
            <a:spLocks noGrp="1" noChangeArrowheads="1"/>
          </p:cNvSpPr>
          <p:nvPr>
            <p:ph type="subTitle" idx="1"/>
          </p:nvPr>
        </p:nvSpPr>
        <p:spPr>
          <a:xfrm>
            <a:off x="323850" y="1052513"/>
            <a:ext cx="8640763" cy="5472112"/>
          </a:xfrm>
        </p:spPr>
        <p:txBody>
          <a:bodyPr/>
          <a:lstStyle/>
          <a:p>
            <a:pPr algn="just">
              <a:lnSpc>
                <a:spcPct val="10000"/>
              </a:lnSpc>
            </a:pPr>
            <a:endParaRPr lang="tr-TR" sz="2000" dirty="0" smtClean="0">
              <a:latin typeface="Bookman Old Style" pitchFamily="18" charset="0"/>
            </a:endParaRPr>
          </a:p>
          <a:p>
            <a:pPr algn="just">
              <a:lnSpc>
                <a:spcPct val="0"/>
              </a:lnSpc>
            </a:pPr>
            <a:r>
              <a:rPr lang="en-US" dirty="0" smtClean="0">
                <a:latin typeface="Bookman Old Style" pitchFamily="18" charset="0"/>
                <a:cs typeface="Arial" charset="0"/>
              </a:rPr>
              <a:t> </a:t>
            </a:r>
            <a:endParaRPr lang="en-US" dirty="0" smtClean="0">
              <a:solidFill>
                <a:schemeClr val="accent1"/>
              </a:solidFill>
              <a:latin typeface="Bookman Old Style" pitchFamily="18" charset="0"/>
              <a:cs typeface="Times New Roman" pitchFamily="18" charset="0"/>
            </a:endParaRPr>
          </a:p>
          <a:p>
            <a:pPr algn="just">
              <a:lnSpc>
                <a:spcPct val="110000"/>
              </a:lnSpc>
              <a:buFont typeface="Wingdings" pitchFamily="2" charset="2"/>
              <a:buNone/>
            </a:pPr>
            <a:r>
              <a:rPr lang="tr-TR" sz="2200" dirty="0" smtClean="0">
                <a:latin typeface="Bookman Old Style" pitchFamily="18" charset="0"/>
              </a:rPr>
              <a:t>BU TÜR AKREDİTİFLERDE LEHTAR BANKA, AKREDİTİFİ SADECE LEHTARA İHBAR ETMEKLE YÜKÜMLÜDÜR. GELEN AKREDİTİFİN DOĞRULUĞUNU KONTROL EDER </a:t>
            </a:r>
            <a:r>
              <a:rPr lang="tr-TR" sz="2200" b="1" dirty="0" smtClean="0">
                <a:solidFill>
                  <a:schemeClr val="tx2"/>
                </a:solidFill>
                <a:latin typeface="Bookman Old Style" pitchFamily="18" charset="0"/>
              </a:rPr>
              <a:t>ANCAK, </a:t>
            </a:r>
            <a:r>
              <a:rPr lang="tr-TR" sz="2200" b="1" u="sng" dirty="0" smtClean="0">
                <a:solidFill>
                  <a:schemeClr val="tx2"/>
                </a:solidFill>
                <a:latin typeface="Bookman Old Style" pitchFamily="18" charset="0"/>
              </a:rPr>
              <a:t>ÖDEME TAAHHÜDÜ ALTINA GİRMEZ</a:t>
            </a:r>
            <a:r>
              <a:rPr lang="tr-TR" sz="2200" b="1" dirty="0" smtClean="0">
                <a:solidFill>
                  <a:schemeClr val="tx2"/>
                </a:solidFill>
                <a:latin typeface="Bookman Old Style" pitchFamily="18" charset="0"/>
              </a:rPr>
              <a:t>.</a:t>
            </a:r>
          </a:p>
          <a:p>
            <a:pPr algn="just">
              <a:lnSpc>
                <a:spcPct val="70000"/>
              </a:lnSpc>
            </a:pPr>
            <a:endParaRPr lang="tr-TR" sz="2600" b="1" dirty="0" smtClean="0">
              <a:latin typeface="Bookman Old Style" pitchFamily="18" charset="0"/>
            </a:endParaRPr>
          </a:p>
          <a:p>
            <a:pPr algn="just">
              <a:lnSpc>
                <a:spcPct val="110000"/>
              </a:lnSpc>
            </a:pPr>
            <a:r>
              <a:rPr lang="tr-TR" sz="2400" b="1" dirty="0" smtClean="0">
                <a:solidFill>
                  <a:schemeClr val="tx2"/>
                </a:solidFill>
                <a:latin typeface="Bookman Old Style" pitchFamily="18" charset="0"/>
              </a:rPr>
              <a:t>TEYİTSİZ BİR AKREDİTİFTE ÖDEME TAAHHÜDÜ;</a:t>
            </a:r>
          </a:p>
          <a:p>
            <a:pPr algn="just">
              <a:lnSpc>
                <a:spcPct val="110000"/>
              </a:lnSpc>
            </a:pPr>
            <a:r>
              <a:rPr lang="tr-TR" sz="2200" u="sng" dirty="0" smtClean="0">
                <a:latin typeface="Bookman Old Style" pitchFamily="18" charset="0"/>
              </a:rPr>
              <a:t>AKREDİTİF ŞARTLARINA UYGUN VESAİK KARŞILIĞI</a:t>
            </a:r>
            <a:r>
              <a:rPr lang="tr-TR" sz="2200" dirty="0" smtClean="0">
                <a:latin typeface="Bookman Old Style" pitchFamily="18" charset="0"/>
              </a:rPr>
              <a:t>  </a:t>
            </a:r>
            <a:r>
              <a:rPr lang="tr-TR" sz="2200" b="1" u="sng" dirty="0" smtClean="0">
                <a:latin typeface="Bookman Old Style" pitchFamily="18" charset="0"/>
              </a:rPr>
              <a:t>SADECE, AKREDİTFİ AÇAN AMİR BANKANIN YÜKÜMLÜLÜĞÜNDEDİR</a:t>
            </a:r>
            <a:r>
              <a:rPr lang="tr-TR" sz="2200" dirty="0" smtClean="0">
                <a:latin typeface="Bookman Old Style" pitchFamily="18" charset="0"/>
              </a:rPr>
              <a:t>. </a:t>
            </a:r>
            <a:endParaRPr lang="en-US" sz="2200" b="1"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50882"/>
                                        </p:tgtEl>
                                        <p:attrNameLst>
                                          <p:attrName>style.visibility</p:attrName>
                                        </p:attrNameLst>
                                      </p:cBhvr>
                                      <p:to>
                                        <p:strVal val="visible"/>
                                      </p:to>
                                    </p:set>
                                    <p:anim calcmode="lin" valueType="num">
                                      <p:cBhvr additive="base">
                                        <p:cTn id="7" dur="500" fill="hold"/>
                                        <p:tgtEl>
                                          <p:spTgt spid="250882"/>
                                        </p:tgtEl>
                                        <p:attrNameLst>
                                          <p:attrName>ppt_x</p:attrName>
                                        </p:attrNameLst>
                                      </p:cBhvr>
                                      <p:tavLst>
                                        <p:tav tm="0">
                                          <p:val>
                                            <p:strVal val="#ppt_x"/>
                                          </p:val>
                                        </p:tav>
                                        <p:tav tm="100000">
                                          <p:val>
                                            <p:strVal val="#ppt_x"/>
                                          </p:val>
                                        </p:tav>
                                      </p:tavLst>
                                    </p:anim>
                                    <p:anim calcmode="lin" valueType="num">
                                      <p:cBhvr additive="base">
                                        <p:cTn id="8" dur="500" fill="hold"/>
                                        <p:tgtEl>
                                          <p:spTgt spid="25088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50883">
                                            <p:txEl>
                                              <p:pRg st="1" end="1"/>
                                            </p:txEl>
                                          </p:spTgt>
                                        </p:tgtEl>
                                        <p:attrNameLst>
                                          <p:attrName>style.visibility</p:attrName>
                                        </p:attrNameLst>
                                      </p:cBhvr>
                                      <p:to>
                                        <p:strVal val="visible"/>
                                      </p:to>
                                    </p:set>
                                    <p:anim calcmode="lin" valueType="num">
                                      <p:cBhvr additive="base">
                                        <p:cTn id="12" dur="500" fill="hold"/>
                                        <p:tgtEl>
                                          <p:spTgt spid="25088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5088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50883">
                                            <p:txEl>
                                              <p:pRg st="2" end="2"/>
                                            </p:txEl>
                                          </p:spTgt>
                                        </p:tgtEl>
                                        <p:attrNameLst>
                                          <p:attrName>style.visibility</p:attrName>
                                        </p:attrNameLst>
                                      </p:cBhvr>
                                      <p:to>
                                        <p:strVal val="visible"/>
                                      </p:to>
                                    </p:set>
                                    <p:anim calcmode="lin" valueType="num">
                                      <p:cBhvr additive="base">
                                        <p:cTn id="17" dur="500" fill="hold"/>
                                        <p:tgtEl>
                                          <p:spTgt spid="2508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088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50883">
                                            <p:txEl>
                                              <p:pRg st="4" end="4"/>
                                            </p:txEl>
                                          </p:spTgt>
                                        </p:tgtEl>
                                        <p:attrNameLst>
                                          <p:attrName>style.visibility</p:attrName>
                                        </p:attrNameLst>
                                      </p:cBhvr>
                                      <p:to>
                                        <p:strVal val="visible"/>
                                      </p:to>
                                    </p:set>
                                    <p:anim calcmode="lin" valueType="num">
                                      <p:cBhvr additive="base">
                                        <p:cTn id="22" dur="500" fill="hold"/>
                                        <p:tgtEl>
                                          <p:spTgt spid="250883">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50883">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50883">
                                            <p:txEl>
                                              <p:pRg st="5" end="5"/>
                                            </p:txEl>
                                          </p:spTgt>
                                        </p:tgtEl>
                                        <p:attrNameLst>
                                          <p:attrName>style.visibility</p:attrName>
                                        </p:attrNameLst>
                                      </p:cBhvr>
                                      <p:to>
                                        <p:strVal val="visible"/>
                                      </p:to>
                                    </p:set>
                                    <p:anim calcmode="lin" valueType="num">
                                      <p:cBhvr additive="base">
                                        <p:cTn id="27" dur="500" fill="hold"/>
                                        <p:tgtEl>
                                          <p:spTgt spid="25088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088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autoUpdateAnimBg="0"/>
      <p:bldP spid="250883" grpId="0" build="p" autoUpdateAnimBg="0" advAuto="100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2930" name="Rectangle 2"/>
          <p:cNvSpPr>
            <a:spLocks noGrp="1" noChangeArrowheads="1"/>
          </p:cNvSpPr>
          <p:nvPr>
            <p:ph type="ctrTitle"/>
          </p:nvPr>
        </p:nvSpPr>
        <p:spPr>
          <a:xfrm>
            <a:off x="395288" y="188913"/>
            <a:ext cx="8424862" cy="719137"/>
          </a:xfrm>
        </p:spPr>
        <p:txBody>
          <a:bodyPr/>
          <a:lstStyle/>
          <a:p>
            <a:r>
              <a:rPr lang="tr-TR" sz="2800" b="1" dirty="0" smtClean="0">
                <a:solidFill>
                  <a:srgbClr val="FFFF00"/>
                </a:solidFill>
              </a:rPr>
              <a:t>TEYİTLİ AKREDİTİF/ CORFIRM CREDIT</a:t>
            </a:r>
            <a:r>
              <a:rPr lang="tr-TR" sz="3200" b="1" dirty="0" smtClean="0">
                <a:solidFill>
                  <a:srgbClr val="FFFF00"/>
                </a:solidFill>
              </a:rPr>
              <a:t> </a:t>
            </a:r>
            <a:endParaRPr lang="en-AU" sz="3200" b="1" dirty="0" smtClean="0">
              <a:solidFill>
                <a:srgbClr val="FFFF00"/>
              </a:solidFill>
            </a:endParaRPr>
          </a:p>
        </p:txBody>
      </p:sp>
      <p:sp>
        <p:nvSpPr>
          <p:cNvPr id="252931" name="Rectangle 3"/>
          <p:cNvSpPr>
            <a:spLocks noGrp="1" noChangeArrowheads="1"/>
          </p:cNvSpPr>
          <p:nvPr>
            <p:ph type="subTitle" idx="1"/>
          </p:nvPr>
        </p:nvSpPr>
        <p:spPr>
          <a:xfrm>
            <a:off x="323850" y="1052513"/>
            <a:ext cx="8640763" cy="5472112"/>
          </a:xfrm>
        </p:spPr>
        <p:txBody>
          <a:bodyPr/>
          <a:lstStyle/>
          <a:p>
            <a:pPr algn="just">
              <a:lnSpc>
                <a:spcPct val="10000"/>
              </a:lnSpc>
            </a:pPr>
            <a:endParaRPr lang="tr-TR" sz="1400" dirty="0" smtClean="0">
              <a:latin typeface="Bookman Old Style" pitchFamily="18" charset="0"/>
            </a:endParaRPr>
          </a:p>
          <a:p>
            <a:pPr algn="just">
              <a:lnSpc>
                <a:spcPct val="0"/>
              </a:lnSpc>
            </a:pPr>
            <a:r>
              <a:rPr lang="en-US" sz="2000" dirty="0" smtClean="0">
                <a:latin typeface="Bookman Old Style" pitchFamily="18" charset="0"/>
                <a:cs typeface="Arial" charset="0"/>
              </a:rPr>
              <a:t> </a:t>
            </a:r>
            <a:endParaRPr lang="en-US" sz="2000" dirty="0" smtClean="0">
              <a:solidFill>
                <a:schemeClr val="accent1"/>
              </a:solidFill>
              <a:latin typeface="Bookman Old Style" pitchFamily="18" charset="0"/>
              <a:cs typeface="Times New Roman" pitchFamily="18" charset="0"/>
            </a:endParaRPr>
          </a:p>
          <a:p>
            <a:pPr algn="just">
              <a:lnSpc>
                <a:spcPct val="110000"/>
              </a:lnSpc>
              <a:buFont typeface="Wingdings" pitchFamily="2" charset="2"/>
              <a:buNone/>
            </a:pPr>
            <a:r>
              <a:rPr lang="tr-TR" sz="2100" dirty="0" smtClean="0">
                <a:latin typeface="Bookman Old Style" pitchFamily="18" charset="0"/>
              </a:rPr>
              <a:t>AKREDİTİFİ AÇAN BANKACA GÖREVLENDİRİLEN </a:t>
            </a:r>
            <a:r>
              <a:rPr lang="tr-TR" sz="2100" b="1" dirty="0" smtClean="0">
                <a:latin typeface="Bookman Old Style" pitchFamily="18" charset="0"/>
              </a:rPr>
              <a:t>İHBAR BANKASININ</a:t>
            </a:r>
            <a:r>
              <a:rPr lang="tr-TR" sz="2100" dirty="0" smtClean="0">
                <a:latin typeface="Bookman Old Style" pitchFamily="18" charset="0"/>
              </a:rPr>
              <a:t>, </a:t>
            </a:r>
            <a:r>
              <a:rPr lang="tr-TR" sz="2100" u="sng" dirty="0" smtClean="0">
                <a:latin typeface="Bookman Old Style" pitchFamily="18" charset="0"/>
              </a:rPr>
              <a:t>AKREDİTİFİ LEHTARA İHBAR EDERKEN</a:t>
            </a:r>
            <a:r>
              <a:rPr lang="tr-TR" sz="2100" dirty="0" smtClean="0">
                <a:latin typeface="Bookman Old Style" pitchFamily="18" charset="0"/>
              </a:rPr>
              <a:t>, </a:t>
            </a:r>
            <a:r>
              <a:rPr lang="tr-TR" sz="2100" b="1" u="sng" dirty="0" smtClean="0">
                <a:solidFill>
                  <a:schemeClr val="tx2"/>
                </a:solidFill>
                <a:latin typeface="Bookman Old Style" pitchFamily="18" charset="0"/>
              </a:rPr>
              <a:t>AKREDİTİFİ AÇAN BANKANIN YÜKÜMLÜLÜĞÜNÜ YERİNE GETİRECEĞİNE DAİR SORUMLULUK ALMASIDIR</a:t>
            </a:r>
            <a:r>
              <a:rPr lang="tr-TR" sz="2100" dirty="0" smtClean="0">
                <a:solidFill>
                  <a:schemeClr val="tx2"/>
                </a:solidFill>
                <a:latin typeface="Arial" charset="0"/>
              </a:rPr>
              <a:t>. </a:t>
            </a:r>
          </a:p>
          <a:p>
            <a:pPr algn="just">
              <a:lnSpc>
                <a:spcPct val="90000"/>
              </a:lnSpc>
            </a:pPr>
            <a:endParaRPr lang="tr-TR" sz="2100" dirty="0" smtClean="0">
              <a:latin typeface="Arial" charset="0"/>
            </a:endParaRPr>
          </a:p>
          <a:p>
            <a:pPr algn="just">
              <a:lnSpc>
                <a:spcPct val="120000"/>
              </a:lnSpc>
            </a:pPr>
            <a:r>
              <a:rPr lang="tr-TR" sz="2100" dirty="0" smtClean="0">
                <a:latin typeface="Bookman Old Style" pitchFamily="18" charset="0"/>
              </a:rPr>
              <a:t>BAŞKA BİR İFADEYLE, </a:t>
            </a:r>
            <a:r>
              <a:rPr lang="tr-TR" sz="2100" u="sng" dirty="0" smtClean="0">
                <a:latin typeface="Bookman Old Style" pitchFamily="18" charset="0"/>
              </a:rPr>
              <a:t>AKREDİTİFE TEYİDİNİ EKLEYEN BANKA</a:t>
            </a:r>
            <a:r>
              <a:rPr lang="tr-TR" sz="2100" dirty="0" smtClean="0">
                <a:latin typeface="Bookman Old Style" pitchFamily="18" charset="0"/>
              </a:rPr>
              <a:t>, </a:t>
            </a:r>
            <a:r>
              <a:rPr lang="tr-TR" sz="2100" u="sng" dirty="0" smtClean="0">
                <a:latin typeface="Bookman Old Style" pitchFamily="18" charset="0"/>
              </a:rPr>
              <a:t>AKREDİTİF ŞARTLARINA UYGUN VESAİKİN KENDİSİNE İBRAZI HALİNDE</a:t>
            </a:r>
            <a:r>
              <a:rPr lang="tr-TR" sz="2100" dirty="0" smtClean="0">
                <a:latin typeface="Bookman Old Style" pitchFamily="18" charset="0"/>
              </a:rPr>
              <a:t>, </a:t>
            </a:r>
            <a:r>
              <a:rPr lang="tr-TR" sz="2100" b="1" u="sng" dirty="0" smtClean="0">
                <a:solidFill>
                  <a:schemeClr val="tx2"/>
                </a:solidFill>
                <a:latin typeface="Bookman Old Style" pitchFamily="18" charset="0"/>
              </a:rPr>
              <a:t>AMİR BANKA İLE BİRLİKTE KESİN ÖDEME TAAHHÜDÜ ALTINA GİRER</a:t>
            </a:r>
            <a:r>
              <a:rPr lang="tr-TR" sz="2100" b="1" u="sng" dirty="0" smtClean="0">
                <a:solidFill>
                  <a:schemeClr val="tx2"/>
                </a:solidFill>
              </a:rPr>
              <a:t>.</a:t>
            </a:r>
          </a:p>
          <a:p>
            <a:pPr algn="just">
              <a:lnSpc>
                <a:spcPct val="80000"/>
              </a:lnSpc>
            </a:pPr>
            <a:endParaRPr lang="tr-TR" sz="2100" b="1" u="sng" dirty="0" smtClean="0">
              <a:latin typeface="Bookman Old Style" pitchFamily="18" charset="0"/>
            </a:endParaRPr>
          </a:p>
          <a:p>
            <a:pPr algn="just">
              <a:lnSpc>
                <a:spcPct val="120000"/>
              </a:lnSpc>
            </a:pPr>
            <a:r>
              <a:rPr lang="tr-TR" sz="2100" u="sng" dirty="0" smtClean="0">
                <a:latin typeface="Bookman Old Style" pitchFamily="18" charset="0"/>
              </a:rPr>
              <a:t>TEYİT İLAVE EDEN BANKA</a:t>
            </a:r>
            <a:r>
              <a:rPr lang="tr-TR" sz="2100" dirty="0" smtClean="0">
                <a:latin typeface="Bookman Old Style" pitchFamily="18" charset="0"/>
              </a:rPr>
              <a:t>, İHBAR BANKASI DIŞINDA 3. BİR BANKA DA OLABİLİR. </a:t>
            </a:r>
            <a:endParaRPr lang="en-US" sz="1500"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52930"/>
                                        </p:tgtEl>
                                        <p:attrNameLst>
                                          <p:attrName>style.visibility</p:attrName>
                                        </p:attrNameLst>
                                      </p:cBhvr>
                                      <p:to>
                                        <p:strVal val="visible"/>
                                      </p:to>
                                    </p:set>
                                    <p:anim calcmode="lin" valueType="num">
                                      <p:cBhvr additive="base">
                                        <p:cTn id="7" dur="500" fill="hold"/>
                                        <p:tgtEl>
                                          <p:spTgt spid="252930"/>
                                        </p:tgtEl>
                                        <p:attrNameLst>
                                          <p:attrName>ppt_x</p:attrName>
                                        </p:attrNameLst>
                                      </p:cBhvr>
                                      <p:tavLst>
                                        <p:tav tm="0">
                                          <p:val>
                                            <p:strVal val="#ppt_x"/>
                                          </p:val>
                                        </p:tav>
                                        <p:tav tm="100000">
                                          <p:val>
                                            <p:strVal val="#ppt_x"/>
                                          </p:val>
                                        </p:tav>
                                      </p:tavLst>
                                    </p:anim>
                                    <p:anim calcmode="lin" valueType="num">
                                      <p:cBhvr additive="base">
                                        <p:cTn id="8" dur="500" fill="hold"/>
                                        <p:tgtEl>
                                          <p:spTgt spid="25293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52931">
                                            <p:txEl>
                                              <p:pRg st="1" end="1"/>
                                            </p:txEl>
                                          </p:spTgt>
                                        </p:tgtEl>
                                        <p:attrNameLst>
                                          <p:attrName>style.visibility</p:attrName>
                                        </p:attrNameLst>
                                      </p:cBhvr>
                                      <p:to>
                                        <p:strVal val="visible"/>
                                      </p:to>
                                    </p:set>
                                    <p:anim calcmode="lin" valueType="num">
                                      <p:cBhvr additive="base">
                                        <p:cTn id="12" dur="500" fill="hold"/>
                                        <p:tgtEl>
                                          <p:spTgt spid="252931">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52931">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52931">
                                            <p:txEl>
                                              <p:pRg st="2" end="2"/>
                                            </p:txEl>
                                          </p:spTgt>
                                        </p:tgtEl>
                                        <p:attrNameLst>
                                          <p:attrName>style.visibility</p:attrName>
                                        </p:attrNameLst>
                                      </p:cBhvr>
                                      <p:to>
                                        <p:strVal val="visible"/>
                                      </p:to>
                                    </p:set>
                                    <p:anim calcmode="lin" valueType="num">
                                      <p:cBhvr additive="base">
                                        <p:cTn id="17" dur="500" fill="hold"/>
                                        <p:tgtEl>
                                          <p:spTgt spid="25293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2931">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52931">
                                            <p:txEl>
                                              <p:pRg st="4" end="4"/>
                                            </p:txEl>
                                          </p:spTgt>
                                        </p:tgtEl>
                                        <p:attrNameLst>
                                          <p:attrName>style.visibility</p:attrName>
                                        </p:attrNameLst>
                                      </p:cBhvr>
                                      <p:to>
                                        <p:strVal val="visible"/>
                                      </p:to>
                                    </p:set>
                                    <p:anim calcmode="lin" valueType="num">
                                      <p:cBhvr additive="base">
                                        <p:cTn id="22" dur="500" fill="hold"/>
                                        <p:tgtEl>
                                          <p:spTgt spid="252931">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52931">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52931">
                                            <p:txEl>
                                              <p:pRg st="6" end="6"/>
                                            </p:txEl>
                                          </p:spTgt>
                                        </p:tgtEl>
                                        <p:attrNameLst>
                                          <p:attrName>style.visibility</p:attrName>
                                        </p:attrNameLst>
                                      </p:cBhvr>
                                      <p:to>
                                        <p:strVal val="visible"/>
                                      </p:to>
                                    </p:set>
                                    <p:anim calcmode="lin" valueType="num">
                                      <p:cBhvr additive="base">
                                        <p:cTn id="27" dur="500" fill="hold"/>
                                        <p:tgtEl>
                                          <p:spTgt spid="252931">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29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autoUpdateAnimBg="0"/>
      <p:bldP spid="252931" grpId="0" build="p" autoUpdateAnimBg="0" advAuto="100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ctrTitle"/>
          </p:nvPr>
        </p:nvSpPr>
        <p:spPr>
          <a:xfrm>
            <a:off x="395288" y="188913"/>
            <a:ext cx="8424862" cy="719137"/>
          </a:xfrm>
        </p:spPr>
        <p:txBody>
          <a:bodyPr/>
          <a:lstStyle/>
          <a:p>
            <a:r>
              <a:rPr lang="tr-TR" sz="2400" b="1" dirty="0" smtClean="0">
                <a:solidFill>
                  <a:srgbClr val="FFFF00"/>
                </a:solidFill>
              </a:rPr>
              <a:t>TEYİTLİ AKREDİTİF SAĞLADIĞI AVANTAJLAR</a:t>
            </a:r>
            <a:endParaRPr lang="en-AU" sz="2800" b="1" dirty="0" smtClean="0">
              <a:solidFill>
                <a:srgbClr val="FFFF00"/>
              </a:solidFill>
            </a:endParaRPr>
          </a:p>
        </p:txBody>
      </p:sp>
      <p:sp>
        <p:nvSpPr>
          <p:cNvPr id="254979" name="Rectangle 3"/>
          <p:cNvSpPr>
            <a:spLocks noGrp="1" noChangeArrowheads="1"/>
          </p:cNvSpPr>
          <p:nvPr>
            <p:ph type="subTitle" idx="1"/>
          </p:nvPr>
        </p:nvSpPr>
        <p:spPr>
          <a:xfrm>
            <a:off x="323850" y="1052513"/>
            <a:ext cx="8640763" cy="5472112"/>
          </a:xfrm>
        </p:spPr>
        <p:txBody>
          <a:bodyPr/>
          <a:lstStyle/>
          <a:p>
            <a:pPr algn="just">
              <a:lnSpc>
                <a:spcPct val="10000"/>
              </a:lnSpc>
            </a:pPr>
            <a:endParaRPr lang="tr-TR" sz="1400" dirty="0" smtClean="0">
              <a:latin typeface="Bookman Old Style" pitchFamily="18" charset="0"/>
            </a:endParaRPr>
          </a:p>
          <a:p>
            <a:pPr algn="just">
              <a:lnSpc>
                <a:spcPct val="0"/>
              </a:lnSpc>
            </a:pPr>
            <a:r>
              <a:rPr lang="en-US" sz="2000" dirty="0" smtClean="0">
                <a:latin typeface="Bookman Old Style" pitchFamily="18" charset="0"/>
                <a:cs typeface="Arial" charset="0"/>
              </a:rPr>
              <a:t> </a:t>
            </a:r>
            <a:endParaRPr lang="en-US" sz="2000" dirty="0" smtClean="0">
              <a:solidFill>
                <a:schemeClr val="accent1"/>
              </a:solidFill>
              <a:latin typeface="Bookman Old Style" pitchFamily="18" charset="0"/>
              <a:cs typeface="Times New Roman" pitchFamily="18" charset="0"/>
            </a:endParaRPr>
          </a:p>
          <a:p>
            <a:pPr algn="just">
              <a:lnSpc>
                <a:spcPct val="80000"/>
              </a:lnSpc>
              <a:buFont typeface="Wingdings" pitchFamily="2" charset="2"/>
              <a:buChar char="ü"/>
            </a:pPr>
            <a:r>
              <a:rPr lang="tr-TR" sz="2000" dirty="0" smtClean="0">
                <a:latin typeface="Bookman Old Style" pitchFamily="18" charset="0"/>
              </a:rPr>
              <a:t> LEHTAR; İTHALATÇI, AMİR BANKA VE BUNLARIN BULUNDUĞU</a:t>
            </a:r>
          </a:p>
          <a:p>
            <a:pPr algn="just">
              <a:lnSpc>
                <a:spcPct val="80000"/>
              </a:lnSpc>
              <a:buFont typeface="Wingdings" pitchFamily="2" charset="2"/>
              <a:buNone/>
            </a:pPr>
            <a:r>
              <a:rPr lang="tr-TR" sz="2000" dirty="0" smtClean="0">
                <a:latin typeface="Bookman Old Style" pitchFamily="18" charset="0"/>
              </a:rPr>
              <a:t>    ÜLKE RİSKİ VE  TRANSFER GÜÇLÜKLERİNDEN  ETKİLENMEZ.</a:t>
            </a:r>
          </a:p>
          <a:p>
            <a:pPr algn="just">
              <a:lnSpc>
                <a:spcPct val="70000"/>
              </a:lnSpc>
              <a:buFont typeface="Wingdings" pitchFamily="2" charset="2"/>
              <a:buNone/>
            </a:pPr>
            <a:endParaRPr lang="tr-TR" sz="2000" dirty="0" smtClean="0">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TEYİT BANKASI TARAFINDAN VESAİK ÜZERİNDE BULUNAN</a:t>
            </a:r>
          </a:p>
          <a:p>
            <a:pPr algn="just">
              <a:lnSpc>
                <a:spcPct val="80000"/>
              </a:lnSpc>
              <a:buFont typeface="Wingdings" pitchFamily="2" charset="2"/>
              <a:buNone/>
            </a:pPr>
            <a:r>
              <a:rPr lang="tr-TR" sz="2000" dirty="0" smtClean="0">
                <a:latin typeface="Bookman Old Style" pitchFamily="18" charset="0"/>
              </a:rPr>
              <a:t>    EKSİKLİK VE HATALARIN DÜZELTİLME ŞANSI VARDIR</a:t>
            </a:r>
          </a:p>
          <a:p>
            <a:pPr algn="just">
              <a:lnSpc>
                <a:spcPct val="70000"/>
              </a:lnSpc>
              <a:buFont typeface="Wingdings" pitchFamily="2" charset="2"/>
              <a:buNone/>
            </a:pPr>
            <a:endParaRPr lang="tr-TR" sz="2000" dirty="0" smtClean="0">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VESAİKİN AKREDİTİF ŞARTINA GÖRE UYGUNLUĞU TEYİT</a:t>
            </a:r>
          </a:p>
          <a:p>
            <a:pPr algn="just">
              <a:lnSpc>
                <a:spcPct val="80000"/>
              </a:lnSpc>
              <a:buFont typeface="Wingdings" pitchFamily="2" charset="2"/>
              <a:buNone/>
            </a:pPr>
            <a:r>
              <a:rPr lang="tr-TR" sz="2000" dirty="0" smtClean="0">
                <a:latin typeface="Bookman Old Style" pitchFamily="18" charset="0"/>
              </a:rPr>
              <a:t>    BANKASI TARAFINDAN KABUL EDİLMESİ HALİNDE, AMİR</a:t>
            </a:r>
          </a:p>
          <a:p>
            <a:pPr algn="just">
              <a:lnSpc>
                <a:spcPct val="80000"/>
              </a:lnSpc>
              <a:buFont typeface="Wingdings" pitchFamily="2" charset="2"/>
              <a:buNone/>
            </a:pPr>
            <a:r>
              <a:rPr lang="tr-TR" sz="2000" dirty="0" smtClean="0">
                <a:latin typeface="Bookman Old Style" pitchFamily="18" charset="0"/>
              </a:rPr>
              <a:t>    BANKANIN VESAİKİ KABUL ETMEMESİ VE ÖDEME</a:t>
            </a:r>
          </a:p>
          <a:p>
            <a:pPr algn="just">
              <a:lnSpc>
                <a:spcPct val="80000"/>
              </a:lnSpc>
              <a:buFont typeface="Wingdings" pitchFamily="2" charset="2"/>
              <a:buNone/>
            </a:pPr>
            <a:r>
              <a:rPr lang="tr-TR" sz="2000" dirty="0" smtClean="0">
                <a:latin typeface="Bookman Old Style" pitchFamily="18" charset="0"/>
              </a:rPr>
              <a:t>    YAPMAMASI LEHTARI  BAĞLAMAZ.</a:t>
            </a:r>
          </a:p>
          <a:p>
            <a:pPr algn="just">
              <a:lnSpc>
                <a:spcPct val="70000"/>
              </a:lnSpc>
              <a:buFont typeface="Wingdings" pitchFamily="2" charset="2"/>
              <a:buNone/>
            </a:pPr>
            <a:endParaRPr lang="tr-TR" sz="2000" dirty="0" smtClean="0">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AKREDİTİF TEYİT BANKASI NEZDİNDE KULLANILABİLİR</a:t>
            </a:r>
          </a:p>
          <a:p>
            <a:pPr algn="just">
              <a:lnSpc>
                <a:spcPct val="80000"/>
              </a:lnSpc>
              <a:buFont typeface="Wingdings" pitchFamily="2" charset="2"/>
              <a:buNone/>
            </a:pPr>
            <a:r>
              <a:rPr lang="tr-TR" sz="2000" dirty="0" smtClean="0">
                <a:latin typeface="Bookman Old Style" pitchFamily="18" charset="0"/>
              </a:rPr>
              <a:t>    OLDUĞUNDAN, VESAİKİN YOLDA KAYBOLMA RİSKİNDEN</a:t>
            </a:r>
          </a:p>
          <a:p>
            <a:pPr algn="just">
              <a:lnSpc>
                <a:spcPct val="80000"/>
              </a:lnSpc>
              <a:buFont typeface="Wingdings" pitchFamily="2" charset="2"/>
              <a:buNone/>
            </a:pPr>
            <a:r>
              <a:rPr lang="tr-TR" sz="2000" dirty="0" smtClean="0">
                <a:latin typeface="Bookman Old Style" pitchFamily="18" charset="0"/>
              </a:rPr>
              <a:t>    ETKİLENMEZ. </a:t>
            </a:r>
          </a:p>
          <a:p>
            <a:pPr algn="just">
              <a:lnSpc>
                <a:spcPct val="80000"/>
              </a:lnSpc>
            </a:pPr>
            <a:endParaRPr lang="en-US" sz="2100" dirty="0" smtClean="0"/>
          </a:p>
          <a:p>
            <a:pPr algn="just">
              <a:lnSpc>
                <a:spcPct val="110000"/>
              </a:lnSpc>
              <a:buFont typeface="Wingdings" pitchFamily="2" charset="2"/>
              <a:buNone/>
            </a:pPr>
            <a:r>
              <a:rPr lang="tr-TR" sz="2100" dirty="0" smtClean="0">
                <a:latin typeface="Bookman Old Style" pitchFamily="18" charset="0"/>
              </a:rPr>
              <a:t> </a:t>
            </a:r>
            <a:endParaRPr lang="en-US" sz="2100"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500" fill="hold"/>
                                        <p:tgtEl>
                                          <p:spTgt spid="254978"/>
                                        </p:tgtEl>
                                        <p:attrNameLst>
                                          <p:attrName>ppt_x</p:attrName>
                                        </p:attrNameLst>
                                      </p:cBhvr>
                                      <p:tavLst>
                                        <p:tav tm="0">
                                          <p:val>
                                            <p:strVal val="#ppt_x"/>
                                          </p:val>
                                        </p:tav>
                                        <p:tav tm="100000">
                                          <p:val>
                                            <p:strVal val="#ppt_x"/>
                                          </p:val>
                                        </p:tav>
                                      </p:tavLst>
                                    </p:anim>
                                    <p:anim calcmode="lin" valueType="num">
                                      <p:cBhvr additive="base">
                                        <p:cTn id="8" dur="500" fill="hold"/>
                                        <p:tgtEl>
                                          <p:spTgt spid="25497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54979">
                                            <p:txEl>
                                              <p:pRg st="1" end="1"/>
                                            </p:txEl>
                                          </p:spTgt>
                                        </p:tgtEl>
                                        <p:attrNameLst>
                                          <p:attrName>style.visibility</p:attrName>
                                        </p:attrNameLst>
                                      </p:cBhvr>
                                      <p:to>
                                        <p:strVal val="visible"/>
                                      </p:to>
                                    </p:set>
                                    <p:anim calcmode="lin" valueType="num">
                                      <p:cBhvr additive="base">
                                        <p:cTn id="12" dur="500" fill="hold"/>
                                        <p:tgtEl>
                                          <p:spTgt spid="25497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54979">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54979">
                                            <p:txEl>
                                              <p:pRg st="2" end="2"/>
                                            </p:txEl>
                                          </p:spTgt>
                                        </p:tgtEl>
                                        <p:attrNameLst>
                                          <p:attrName>style.visibility</p:attrName>
                                        </p:attrNameLst>
                                      </p:cBhvr>
                                      <p:to>
                                        <p:strVal val="visible"/>
                                      </p:to>
                                    </p:set>
                                    <p:anim calcmode="lin" valueType="num">
                                      <p:cBhvr additive="base">
                                        <p:cTn id="17" dur="500" fill="hold"/>
                                        <p:tgtEl>
                                          <p:spTgt spid="25497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4979">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54979">
                                            <p:txEl>
                                              <p:pRg st="3" end="3"/>
                                            </p:txEl>
                                          </p:spTgt>
                                        </p:tgtEl>
                                        <p:attrNameLst>
                                          <p:attrName>style.visibility</p:attrName>
                                        </p:attrNameLst>
                                      </p:cBhvr>
                                      <p:to>
                                        <p:strVal val="visible"/>
                                      </p:to>
                                    </p:set>
                                    <p:anim calcmode="lin" valueType="num">
                                      <p:cBhvr additive="base">
                                        <p:cTn id="22" dur="500" fill="hold"/>
                                        <p:tgtEl>
                                          <p:spTgt spid="254979">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54979">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54979">
                                            <p:txEl>
                                              <p:pRg st="5" end="5"/>
                                            </p:txEl>
                                          </p:spTgt>
                                        </p:tgtEl>
                                        <p:attrNameLst>
                                          <p:attrName>style.visibility</p:attrName>
                                        </p:attrNameLst>
                                      </p:cBhvr>
                                      <p:to>
                                        <p:strVal val="visible"/>
                                      </p:to>
                                    </p:set>
                                    <p:anim calcmode="lin" valueType="num">
                                      <p:cBhvr additive="base">
                                        <p:cTn id="27" dur="500" fill="hold"/>
                                        <p:tgtEl>
                                          <p:spTgt spid="25497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4979">
                                            <p:txEl>
                                              <p:pRg st="5" end="5"/>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54979">
                                            <p:txEl>
                                              <p:pRg st="6" end="6"/>
                                            </p:txEl>
                                          </p:spTgt>
                                        </p:tgtEl>
                                        <p:attrNameLst>
                                          <p:attrName>style.visibility</p:attrName>
                                        </p:attrNameLst>
                                      </p:cBhvr>
                                      <p:to>
                                        <p:strVal val="visible"/>
                                      </p:to>
                                    </p:set>
                                    <p:anim calcmode="lin" valueType="num">
                                      <p:cBhvr additive="base">
                                        <p:cTn id="32" dur="500" fill="hold"/>
                                        <p:tgtEl>
                                          <p:spTgt spid="254979">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54979">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254979">
                                            <p:txEl>
                                              <p:pRg st="8" end="8"/>
                                            </p:txEl>
                                          </p:spTgt>
                                        </p:tgtEl>
                                        <p:attrNameLst>
                                          <p:attrName>style.visibility</p:attrName>
                                        </p:attrNameLst>
                                      </p:cBhvr>
                                      <p:to>
                                        <p:strVal val="visible"/>
                                      </p:to>
                                    </p:set>
                                    <p:anim calcmode="lin" valueType="num">
                                      <p:cBhvr additive="base">
                                        <p:cTn id="37" dur="500" fill="hold"/>
                                        <p:tgtEl>
                                          <p:spTgt spid="254979">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4979">
                                            <p:txEl>
                                              <p:pRg st="8" end="8"/>
                                            </p:txEl>
                                          </p:spTgt>
                                        </p:tgtEl>
                                        <p:attrNameLst>
                                          <p:attrName>ppt_y</p:attrName>
                                        </p:attrNameLst>
                                      </p:cBhvr>
                                      <p:tavLst>
                                        <p:tav tm="0">
                                          <p:val>
                                            <p:strVal val="#ppt_y"/>
                                          </p:val>
                                        </p:tav>
                                        <p:tav tm="100000">
                                          <p:val>
                                            <p:strVal val="#ppt_y"/>
                                          </p:val>
                                        </p:tav>
                                      </p:tavLst>
                                    </p:anim>
                                  </p:childTnLst>
                                </p:cTn>
                              </p:par>
                            </p:childTnLst>
                          </p:cTn>
                        </p:par>
                        <p:par>
                          <p:cTn id="39" fill="hold">
                            <p:stCondLst>
                              <p:cond delay="9500"/>
                            </p:stCondLst>
                            <p:childTnLst>
                              <p:par>
                                <p:cTn id="40" presetID="2" presetClass="entr" presetSubtype="8" fill="hold" grpId="0" nodeType="afterEffect">
                                  <p:stCondLst>
                                    <p:cond delay="1000"/>
                                  </p:stCondLst>
                                  <p:childTnLst>
                                    <p:set>
                                      <p:cBhvr>
                                        <p:cTn id="41" dur="1" fill="hold">
                                          <p:stCondLst>
                                            <p:cond delay="0"/>
                                          </p:stCondLst>
                                        </p:cTn>
                                        <p:tgtEl>
                                          <p:spTgt spid="254979">
                                            <p:txEl>
                                              <p:pRg st="9" end="9"/>
                                            </p:txEl>
                                          </p:spTgt>
                                        </p:tgtEl>
                                        <p:attrNameLst>
                                          <p:attrName>style.visibility</p:attrName>
                                        </p:attrNameLst>
                                      </p:cBhvr>
                                      <p:to>
                                        <p:strVal val="visible"/>
                                      </p:to>
                                    </p:set>
                                    <p:anim calcmode="lin" valueType="num">
                                      <p:cBhvr additive="base">
                                        <p:cTn id="42" dur="500" fill="hold"/>
                                        <p:tgtEl>
                                          <p:spTgt spid="254979">
                                            <p:txEl>
                                              <p:pRg st="9" end="9"/>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54979">
                                            <p:txEl>
                                              <p:pRg st="9" end="9"/>
                                            </p:txEl>
                                          </p:spTgt>
                                        </p:tgtEl>
                                        <p:attrNameLst>
                                          <p:attrName>ppt_y</p:attrName>
                                        </p:attrNameLst>
                                      </p:cBhvr>
                                      <p:tavLst>
                                        <p:tav tm="0">
                                          <p:val>
                                            <p:strVal val="#ppt_y"/>
                                          </p:val>
                                        </p:tav>
                                        <p:tav tm="100000">
                                          <p:val>
                                            <p:strVal val="#ppt_y"/>
                                          </p:val>
                                        </p:tav>
                                      </p:tavLst>
                                    </p:anim>
                                  </p:childTnLst>
                                </p:cTn>
                              </p:par>
                            </p:childTnLst>
                          </p:cTn>
                        </p:par>
                        <p:par>
                          <p:cTn id="44" fill="hold">
                            <p:stCondLst>
                              <p:cond delay="11000"/>
                            </p:stCondLst>
                            <p:childTnLst>
                              <p:par>
                                <p:cTn id="45" presetID="2" presetClass="entr" presetSubtype="8" fill="hold" grpId="0" nodeType="afterEffect">
                                  <p:stCondLst>
                                    <p:cond delay="1000"/>
                                  </p:stCondLst>
                                  <p:childTnLst>
                                    <p:set>
                                      <p:cBhvr>
                                        <p:cTn id="46" dur="1" fill="hold">
                                          <p:stCondLst>
                                            <p:cond delay="0"/>
                                          </p:stCondLst>
                                        </p:cTn>
                                        <p:tgtEl>
                                          <p:spTgt spid="254979">
                                            <p:txEl>
                                              <p:pRg st="10" end="10"/>
                                            </p:txEl>
                                          </p:spTgt>
                                        </p:tgtEl>
                                        <p:attrNameLst>
                                          <p:attrName>style.visibility</p:attrName>
                                        </p:attrNameLst>
                                      </p:cBhvr>
                                      <p:to>
                                        <p:strVal val="visible"/>
                                      </p:to>
                                    </p:set>
                                    <p:anim calcmode="lin" valueType="num">
                                      <p:cBhvr additive="base">
                                        <p:cTn id="47" dur="500" fill="hold"/>
                                        <p:tgtEl>
                                          <p:spTgt spid="254979">
                                            <p:txEl>
                                              <p:pRg st="10" end="10"/>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54979">
                                            <p:txEl>
                                              <p:pRg st="10" end="10"/>
                                            </p:txEl>
                                          </p:spTgt>
                                        </p:tgtEl>
                                        <p:attrNameLst>
                                          <p:attrName>ppt_y</p:attrName>
                                        </p:attrNameLst>
                                      </p:cBhvr>
                                      <p:tavLst>
                                        <p:tav tm="0">
                                          <p:val>
                                            <p:strVal val="#ppt_y"/>
                                          </p:val>
                                        </p:tav>
                                        <p:tav tm="100000">
                                          <p:val>
                                            <p:strVal val="#ppt_y"/>
                                          </p:val>
                                        </p:tav>
                                      </p:tavLst>
                                    </p:anim>
                                  </p:childTnLst>
                                </p:cTn>
                              </p:par>
                            </p:childTnLst>
                          </p:cTn>
                        </p:par>
                        <p:par>
                          <p:cTn id="49" fill="hold">
                            <p:stCondLst>
                              <p:cond delay="12500"/>
                            </p:stCondLst>
                            <p:childTnLst>
                              <p:par>
                                <p:cTn id="50" presetID="2" presetClass="entr" presetSubtype="8" fill="hold" grpId="0" nodeType="afterEffect">
                                  <p:stCondLst>
                                    <p:cond delay="1000"/>
                                  </p:stCondLst>
                                  <p:childTnLst>
                                    <p:set>
                                      <p:cBhvr>
                                        <p:cTn id="51" dur="1" fill="hold">
                                          <p:stCondLst>
                                            <p:cond delay="0"/>
                                          </p:stCondLst>
                                        </p:cTn>
                                        <p:tgtEl>
                                          <p:spTgt spid="254979">
                                            <p:txEl>
                                              <p:pRg st="11" end="11"/>
                                            </p:txEl>
                                          </p:spTgt>
                                        </p:tgtEl>
                                        <p:attrNameLst>
                                          <p:attrName>style.visibility</p:attrName>
                                        </p:attrNameLst>
                                      </p:cBhvr>
                                      <p:to>
                                        <p:strVal val="visible"/>
                                      </p:to>
                                    </p:set>
                                    <p:anim calcmode="lin" valueType="num">
                                      <p:cBhvr additive="base">
                                        <p:cTn id="52" dur="500" fill="hold"/>
                                        <p:tgtEl>
                                          <p:spTgt spid="254979">
                                            <p:txEl>
                                              <p:pRg st="11" end="11"/>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254979">
                                            <p:txEl>
                                              <p:pRg st="11" end="11"/>
                                            </p:txEl>
                                          </p:spTgt>
                                        </p:tgtEl>
                                        <p:attrNameLst>
                                          <p:attrName>ppt_y</p:attrName>
                                        </p:attrNameLst>
                                      </p:cBhvr>
                                      <p:tavLst>
                                        <p:tav tm="0">
                                          <p:val>
                                            <p:strVal val="#ppt_y"/>
                                          </p:val>
                                        </p:tav>
                                        <p:tav tm="100000">
                                          <p:val>
                                            <p:strVal val="#ppt_y"/>
                                          </p:val>
                                        </p:tav>
                                      </p:tavLst>
                                    </p:anim>
                                  </p:childTnLst>
                                </p:cTn>
                              </p:par>
                            </p:childTnLst>
                          </p:cTn>
                        </p:par>
                        <p:par>
                          <p:cTn id="54" fill="hold">
                            <p:stCondLst>
                              <p:cond delay="14000"/>
                            </p:stCondLst>
                            <p:childTnLst>
                              <p:par>
                                <p:cTn id="55" presetID="2" presetClass="entr" presetSubtype="8" fill="hold" grpId="0" nodeType="afterEffect">
                                  <p:stCondLst>
                                    <p:cond delay="1000"/>
                                  </p:stCondLst>
                                  <p:childTnLst>
                                    <p:set>
                                      <p:cBhvr>
                                        <p:cTn id="56" dur="1" fill="hold">
                                          <p:stCondLst>
                                            <p:cond delay="0"/>
                                          </p:stCondLst>
                                        </p:cTn>
                                        <p:tgtEl>
                                          <p:spTgt spid="254979">
                                            <p:txEl>
                                              <p:pRg st="13" end="13"/>
                                            </p:txEl>
                                          </p:spTgt>
                                        </p:tgtEl>
                                        <p:attrNameLst>
                                          <p:attrName>style.visibility</p:attrName>
                                        </p:attrNameLst>
                                      </p:cBhvr>
                                      <p:to>
                                        <p:strVal val="visible"/>
                                      </p:to>
                                    </p:set>
                                    <p:anim calcmode="lin" valueType="num">
                                      <p:cBhvr additive="base">
                                        <p:cTn id="57" dur="500" fill="hold"/>
                                        <p:tgtEl>
                                          <p:spTgt spid="254979">
                                            <p:txEl>
                                              <p:pRg st="13" end="13"/>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54979">
                                            <p:txEl>
                                              <p:pRg st="13" end="13"/>
                                            </p:txEl>
                                          </p:spTgt>
                                        </p:tgtEl>
                                        <p:attrNameLst>
                                          <p:attrName>ppt_y</p:attrName>
                                        </p:attrNameLst>
                                      </p:cBhvr>
                                      <p:tavLst>
                                        <p:tav tm="0">
                                          <p:val>
                                            <p:strVal val="#ppt_y"/>
                                          </p:val>
                                        </p:tav>
                                        <p:tav tm="100000">
                                          <p:val>
                                            <p:strVal val="#ppt_y"/>
                                          </p:val>
                                        </p:tav>
                                      </p:tavLst>
                                    </p:anim>
                                  </p:childTnLst>
                                </p:cTn>
                              </p:par>
                            </p:childTnLst>
                          </p:cTn>
                        </p:par>
                        <p:par>
                          <p:cTn id="59" fill="hold">
                            <p:stCondLst>
                              <p:cond delay="15500"/>
                            </p:stCondLst>
                            <p:childTnLst>
                              <p:par>
                                <p:cTn id="60" presetID="2" presetClass="entr" presetSubtype="8" fill="hold" grpId="0" nodeType="afterEffect">
                                  <p:stCondLst>
                                    <p:cond delay="1000"/>
                                  </p:stCondLst>
                                  <p:childTnLst>
                                    <p:set>
                                      <p:cBhvr>
                                        <p:cTn id="61" dur="1" fill="hold">
                                          <p:stCondLst>
                                            <p:cond delay="0"/>
                                          </p:stCondLst>
                                        </p:cTn>
                                        <p:tgtEl>
                                          <p:spTgt spid="254979">
                                            <p:txEl>
                                              <p:pRg st="14" end="14"/>
                                            </p:txEl>
                                          </p:spTgt>
                                        </p:tgtEl>
                                        <p:attrNameLst>
                                          <p:attrName>style.visibility</p:attrName>
                                        </p:attrNameLst>
                                      </p:cBhvr>
                                      <p:to>
                                        <p:strVal val="visible"/>
                                      </p:to>
                                    </p:set>
                                    <p:anim calcmode="lin" valueType="num">
                                      <p:cBhvr additive="base">
                                        <p:cTn id="62" dur="500" fill="hold"/>
                                        <p:tgtEl>
                                          <p:spTgt spid="254979">
                                            <p:txEl>
                                              <p:pRg st="14" end="14"/>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254979">
                                            <p:txEl>
                                              <p:pRg st="14" end="14"/>
                                            </p:txEl>
                                          </p:spTgt>
                                        </p:tgtEl>
                                        <p:attrNameLst>
                                          <p:attrName>ppt_y</p:attrName>
                                        </p:attrNameLst>
                                      </p:cBhvr>
                                      <p:tavLst>
                                        <p:tav tm="0">
                                          <p:val>
                                            <p:strVal val="#ppt_y"/>
                                          </p:val>
                                        </p:tav>
                                        <p:tav tm="100000">
                                          <p:val>
                                            <p:strVal val="#ppt_y"/>
                                          </p:val>
                                        </p:tav>
                                      </p:tavLst>
                                    </p:anim>
                                  </p:childTnLst>
                                </p:cTn>
                              </p:par>
                            </p:childTnLst>
                          </p:cTn>
                        </p:par>
                        <p:par>
                          <p:cTn id="64" fill="hold">
                            <p:stCondLst>
                              <p:cond delay="17000"/>
                            </p:stCondLst>
                            <p:childTnLst>
                              <p:par>
                                <p:cTn id="65" presetID="2" presetClass="entr" presetSubtype="8" fill="hold" grpId="0" nodeType="afterEffect">
                                  <p:stCondLst>
                                    <p:cond delay="1000"/>
                                  </p:stCondLst>
                                  <p:childTnLst>
                                    <p:set>
                                      <p:cBhvr>
                                        <p:cTn id="66" dur="1" fill="hold">
                                          <p:stCondLst>
                                            <p:cond delay="0"/>
                                          </p:stCondLst>
                                        </p:cTn>
                                        <p:tgtEl>
                                          <p:spTgt spid="254979">
                                            <p:txEl>
                                              <p:pRg st="15" end="15"/>
                                            </p:txEl>
                                          </p:spTgt>
                                        </p:tgtEl>
                                        <p:attrNameLst>
                                          <p:attrName>style.visibility</p:attrName>
                                        </p:attrNameLst>
                                      </p:cBhvr>
                                      <p:to>
                                        <p:strVal val="visible"/>
                                      </p:to>
                                    </p:set>
                                    <p:anim calcmode="lin" valueType="num">
                                      <p:cBhvr additive="base">
                                        <p:cTn id="67" dur="500" fill="hold"/>
                                        <p:tgtEl>
                                          <p:spTgt spid="254979">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54979">
                                            <p:txEl>
                                              <p:pRg st="15" end="15"/>
                                            </p:txEl>
                                          </p:spTgt>
                                        </p:tgtEl>
                                        <p:attrNameLst>
                                          <p:attrName>ppt_y</p:attrName>
                                        </p:attrNameLst>
                                      </p:cBhvr>
                                      <p:tavLst>
                                        <p:tav tm="0">
                                          <p:val>
                                            <p:strVal val="#ppt_y"/>
                                          </p:val>
                                        </p:tav>
                                        <p:tav tm="100000">
                                          <p:val>
                                            <p:strVal val="#ppt_y"/>
                                          </p:val>
                                        </p:tav>
                                      </p:tavLst>
                                    </p:anim>
                                  </p:childTnLst>
                                </p:cTn>
                              </p:par>
                            </p:childTnLst>
                          </p:cTn>
                        </p:par>
                        <p:par>
                          <p:cTn id="69" fill="hold">
                            <p:stCondLst>
                              <p:cond delay="18500"/>
                            </p:stCondLst>
                            <p:childTnLst>
                              <p:par>
                                <p:cTn id="70" presetID="2" presetClass="entr" presetSubtype="8" fill="hold" grpId="0" nodeType="afterEffect">
                                  <p:stCondLst>
                                    <p:cond delay="1000"/>
                                  </p:stCondLst>
                                  <p:childTnLst>
                                    <p:set>
                                      <p:cBhvr>
                                        <p:cTn id="71" dur="1" fill="hold">
                                          <p:stCondLst>
                                            <p:cond delay="0"/>
                                          </p:stCondLst>
                                        </p:cTn>
                                        <p:tgtEl>
                                          <p:spTgt spid="254979">
                                            <p:txEl>
                                              <p:pRg st="17" end="17"/>
                                            </p:txEl>
                                          </p:spTgt>
                                        </p:tgtEl>
                                        <p:attrNameLst>
                                          <p:attrName>style.visibility</p:attrName>
                                        </p:attrNameLst>
                                      </p:cBhvr>
                                      <p:to>
                                        <p:strVal val="visible"/>
                                      </p:to>
                                    </p:set>
                                    <p:anim calcmode="lin" valueType="num">
                                      <p:cBhvr additive="base">
                                        <p:cTn id="72" dur="500" fill="hold"/>
                                        <p:tgtEl>
                                          <p:spTgt spid="254979">
                                            <p:txEl>
                                              <p:pRg st="17" end="17"/>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254979">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utoUpdateAnimBg="0"/>
      <p:bldP spid="254979" grpId="0" build="p" autoUpdateAnimBg="0" advAuto="100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ctrTitle"/>
          </p:nvPr>
        </p:nvSpPr>
        <p:spPr>
          <a:xfrm>
            <a:off x="611188" y="188913"/>
            <a:ext cx="7848600" cy="936625"/>
          </a:xfrm>
        </p:spPr>
        <p:txBody>
          <a:bodyPr/>
          <a:lstStyle/>
          <a:p>
            <a:r>
              <a:rPr lang="tr-TR" sz="3200" b="1" dirty="0" smtClean="0">
                <a:solidFill>
                  <a:srgbClr val="FFFF00"/>
                </a:solidFill>
              </a:rPr>
              <a:t>DIŞ TİCARETTE ÖDEME ŞEKİLLERİ</a:t>
            </a:r>
            <a:endParaRPr lang="en-AU" sz="3200" b="1" dirty="0" smtClean="0">
              <a:solidFill>
                <a:srgbClr val="FFFF00"/>
              </a:solidFill>
            </a:endParaRPr>
          </a:p>
        </p:txBody>
      </p:sp>
      <p:sp>
        <p:nvSpPr>
          <p:cNvPr id="219139" name="Rectangle 3"/>
          <p:cNvSpPr>
            <a:spLocks noGrp="1" noChangeArrowheads="1"/>
          </p:cNvSpPr>
          <p:nvPr>
            <p:ph type="subTitle" idx="1"/>
          </p:nvPr>
        </p:nvSpPr>
        <p:spPr>
          <a:xfrm>
            <a:off x="250825" y="1196975"/>
            <a:ext cx="8642350" cy="5111750"/>
          </a:xfrm>
        </p:spPr>
        <p:txBody>
          <a:bodyPr/>
          <a:lstStyle/>
          <a:p>
            <a:pPr marL="533400" indent="-533400" algn="just"/>
            <a:r>
              <a:rPr lang="tr-TR" sz="3000" dirty="0" smtClean="0">
                <a:latin typeface="Bookman Old Style" pitchFamily="18" charset="0"/>
                <a:cs typeface="Arial" charset="0"/>
              </a:rPr>
              <a:t> </a:t>
            </a:r>
            <a:endParaRPr lang="tr-TR" sz="2800" dirty="0" smtClean="0">
              <a:latin typeface="Bookman Old Style" pitchFamily="18" charset="0"/>
            </a:endParaRPr>
          </a:p>
          <a:p>
            <a:pPr marL="533400" indent="-533400" algn="just">
              <a:buFont typeface="Wingdings" pitchFamily="2" charset="2"/>
              <a:buChar char="Ø"/>
            </a:pPr>
            <a:r>
              <a:rPr lang="tr-TR" sz="2800" b="1" dirty="0" smtClean="0">
                <a:latin typeface="Bookman Old Style" pitchFamily="18" charset="0"/>
              </a:rPr>
              <a:t>  </a:t>
            </a:r>
            <a:r>
              <a:rPr lang="tr-TR" sz="2300" b="1" dirty="0" smtClean="0">
                <a:latin typeface="Bookman Old Style" pitchFamily="18" charset="0"/>
              </a:rPr>
              <a:t>PEŞİN ÖDEME </a:t>
            </a:r>
            <a:r>
              <a:rPr lang="tr-TR" sz="2300" dirty="0" smtClean="0">
                <a:latin typeface="Bookman Old Style" pitchFamily="18" charset="0"/>
              </a:rPr>
              <a:t>(ADVANCE PAYMENT-DOWN</a:t>
            </a:r>
            <a:r>
              <a:rPr lang="tr-TR" sz="2400" dirty="0" smtClean="0">
                <a:latin typeface="Bookman Old Style" pitchFamily="18" charset="0"/>
              </a:rPr>
              <a:t> </a:t>
            </a:r>
          </a:p>
          <a:p>
            <a:pPr marL="533400" indent="-533400" algn="just">
              <a:buFont typeface="Wingdings" pitchFamily="2" charset="2"/>
              <a:buNone/>
            </a:pPr>
            <a:endParaRPr lang="tr-TR" sz="2400" b="1" dirty="0" smtClean="0">
              <a:latin typeface="Bookman Old Style" pitchFamily="18" charset="0"/>
            </a:endParaRPr>
          </a:p>
          <a:p>
            <a:pPr marL="533400" indent="-533400" algn="just">
              <a:buFont typeface="Wingdings" pitchFamily="2" charset="2"/>
              <a:buChar char="Ø"/>
            </a:pPr>
            <a:r>
              <a:rPr lang="tr-TR" sz="2400" b="1" dirty="0" smtClean="0">
                <a:latin typeface="Bookman Old Style" pitchFamily="18" charset="0"/>
              </a:rPr>
              <a:t>  </a:t>
            </a:r>
            <a:r>
              <a:rPr lang="tr-TR" sz="2300" b="1" dirty="0" smtClean="0">
                <a:latin typeface="Bookman Old Style" pitchFamily="18" charset="0"/>
              </a:rPr>
              <a:t>MAL MUKABİLİ ÖDEME </a:t>
            </a:r>
            <a:r>
              <a:rPr lang="tr-TR" sz="2300" dirty="0" smtClean="0">
                <a:latin typeface="Bookman Old Style" pitchFamily="18" charset="0"/>
              </a:rPr>
              <a:t>(CASH AGAINST GOODS)</a:t>
            </a:r>
          </a:p>
          <a:p>
            <a:pPr marL="533400" indent="-533400" algn="just">
              <a:buFont typeface="Wingdings" pitchFamily="2" charset="2"/>
              <a:buNone/>
            </a:pPr>
            <a:endParaRPr lang="tr-TR" sz="2400" dirty="0" smtClean="0">
              <a:latin typeface="Bookman Old Style" pitchFamily="18" charset="0"/>
            </a:endParaRPr>
          </a:p>
          <a:p>
            <a:pPr marL="533400" indent="-533400" algn="just">
              <a:buFont typeface="Wingdings" pitchFamily="2" charset="2"/>
              <a:buChar char="Ø"/>
            </a:pPr>
            <a:r>
              <a:rPr lang="tr-TR" sz="2400" b="1" dirty="0" smtClean="0">
                <a:latin typeface="Bookman Old Style" pitchFamily="18" charset="0"/>
              </a:rPr>
              <a:t>  </a:t>
            </a:r>
            <a:r>
              <a:rPr lang="tr-TR" sz="2300" b="1" dirty="0" smtClean="0">
                <a:latin typeface="Bookman Old Style" pitchFamily="18" charset="0"/>
              </a:rPr>
              <a:t>VESAİK MUKABİLİ ÖDEME </a:t>
            </a:r>
            <a:r>
              <a:rPr lang="tr-TR" sz="2300" dirty="0" smtClean="0">
                <a:latin typeface="Bookman Old Style" pitchFamily="18" charset="0"/>
              </a:rPr>
              <a:t>(CASH AGAINST DOC.)</a:t>
            </a:r>
          </a:p>
          <a:p>
            <a:pPr marL="533400" indent="-533400" algn="just">
              <a:buFont typeface="Wingdings" pitchFamily="2" charset="2"/>
              <a:buNone/>
            </a:pPr>
            <a:endParaRPr lang="tr-TR" sz="2300" dirty="0" smtClean="0">
              <a:latin typeface="Bookman Old Style" pitchFamily="18" charset="0"/>
            </a:endParaRPr>
          </a:p>
          <a:p>
            <a:pPr marL="533400" indent="-533400" algn="just">
              <a:buFont typeface="Wingdings" pitchFamily="2" charset="2"/>
              <a:buChar char="Ø"/>
            </a:pPr>
            <a:r>
              <a:rPr lang="tr-TR" sz="2400" b="1" dirty="0" smtClean="0">
                <a:latin typeface="Bookman Old Style" pitchFamily="18" charset="0"/>
              </a:rPr>
              <a:t>  </a:t>
            </a:r>
            <a:r>
              <a:rPr lang="tr-TR" sz="2300" b="1" dirty="0" smtClean="0">
                <a:latin typeface="Bookman Old Style" pitchFamily="18" charset="0"/>
              </a:rPr>
              <a:t>KABUL KREDİLİ ÖDEME </a:t>
            </a:r>
            <a:r>
              <a:rPr lang="tr-TR" sz="2300" dirty="0" smtClean="0">
                <a:latin typeface="Bookman Old Style" pitchFamily="18" charset="0"/>
              </a:rPr>
              <a:t>(ACCEPTANCE CREDIT)</a:t>
            </a:r>
          </a:p>
          <a:p>
            <a:pPr marL="533400" indent="-533400" algn="just">
              <a:buFont typeface="Wingdings" pitchFamily="2" charset="2"/>
              <a:buNone/>
            </a:pPr>
            <a:endParaRPr lang="tr-TR" sz="2400" dirty="0" smtClean="0">
              <a:latin typeface="Bookman Old Style" pitchFamily="18" charset="0"/>
            </a:endParaRPr>
          </a:p>
          <a:p>
            <a:pPr marL="533400" indent="-533400" algn="just">
              <a:buFont typeface="Wingdings" pitchFamily="2" charset="2"/>
              <a:buChar char="Ø"/>
            </a:pPr>
            <a:r>
              <a:rPr lang="tr-TR" sz="2400" b="1" dirty="0" smtClean="0">
                <a:latin typeface="Bookman Old Style" pitchFamily="18" charset="0"/>
              </a:rPr>
              <a:t>  </a:t>
            </a:r>
            <a:r>
              <a:rPr lang="tr-TR" sz="2300" b="1" dirty="0" smtClean="0">
                <a:latin typeface="Bookman Old Style" pitchFamily="18" charset="0"/>
              </a:rPr>
              <a:t>AKREDİTİFLİ ÖDEME </a:t>
            </a:r>
            <a:r>
              <a:rPr lang="tr-TR" sz="2300" dirty="0" smtClean="0">
                <a:latin typeface="Bookman Old Style" pitchFamily="18" charset="0"/>
              </a:rPr>
              <a:t>(LATTER OF CREDIT)</a:t>
            </a:r>
          </a:p>
          <a:p>
            <a:pPr marL="533400" indent="-533400" algn="just">
              <a:buFont typeface="Wingdings" pitchFamily="2" charset="2"/>
              <a:buNone/>
            </a:pPr>
            <a:endParaRPr lang="tr-TR" sz="2300" dirty="0" smtClean="0">
              <a:latin typeface="Bookman Old Style" pitchFamily="18" charset="0"/>
            </a:endParaRPr>
          </a:p>
          <a:p>
            <a:pPr marL="533400" indent="-533400" algn="just">
              <a:buFont typeface="Wingdings" pitchFamily="2" charset="2"/>
              <a:buChar char="Ø"/>
            </a:pPr>
            <a:endParaRPr lang="en-US" sz="2400"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19138"/>
                                        </p:tgtEl>
                                        <p:attrNameLst>
                                          <p:attrName>style.visibility</p:attrName>
                                        </p:attrNameLst>
                                      </p:cBhvr>
                                      <p:to>
                                        <p:strVal val="visible"/>
                                      </p:to>
                                    </p:set>
                                    <p:anim calcmode="lin" valueType="num">
                                      <p:cBhvr additive="base">
                                        <p:cTn id="7" dur="500" fill="hold"/>
                                        <p:tgtEl>
                                          <p:spTgt spid="219138"/>
                                        </p:tgtEl>
                                        <p:attrNameLst>
                                          <p:attrName>ppt_x</p:attrName>
                                        </p:attrNameLst>
                                      </p:cBhvr>
                                      <p:tavLst>
                                        <p:tav tm="0">
                                          <p:val>
                                            <p:strVal val="#ppt_x"/>
                                          </p:val>
                                        </p:tav>
                                        <p:tav tm="100000">
                                          <p:val>
                                            <p:strVal val="#ppt_x"/>
                                          </p:val>
                                        </p:tav>
                                      </p:tavLst>
                                    </p:anim>
                                    <p:anim calcmode="lin" valueType="num">
                                      <p:cBhvr additive="base">
                                        <p:cTn id="8" dur="500" fill="hold"/>
                                        <p:tgtEl>
                                          <p:spTgt spid="21913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19139">
                                            <p:txEl>
                                              <p:pRg st="0" end="0"/>
                                            </p:txEl>
                                          </p:spTgt>
                                        </p:tgtEl>
                                        <p:attrNameLst>
                                          <p:attrName>style.visibility</p:attrName>
                                        </p:attrNameLst>
                                      </p:cBhvr>
                                      <p:to>
                                        <p:strVal val="visible"/>
                                      </p:to>
                                    </p:set>
                                    <p:anim calcmode="lin" valueType="num">
                                      <p:cBhvr additive="base">
                                        <p:cTn id="12" dur="500" fill="hold"/>
                                        <p:tgtEl>
                                          <p:spTgt spid="21913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19139">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19139">
                                            <p:txEl>
                                              <p:pRg st="1" end="1"/>
                                            </p:txEl>
                                          </p:spTgt>
                                        </p:tgtEl>
                                        <p:attrNameLst>
                                          <p:attrName>style.visibility</p:attrName>
                                        </p:attrNameLst>
                                      </p:cBhvr>
                                      <p:to>
                                        <p:strVal val="visible"/>
                                      </p:to>
                                    </p:set>
                                    <p:anim calcmode="lin" valueType="num">
                                      <p:cBhvr additive="base">
                                        <p:cTn id="17" dur="500" fill="hold"/>
                                        <p:tgtEl>
                                          <p:spTgt spid="21913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19139">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19139">
                                            <p:txEl>
                                              <p:pRg st="3" end="3"/>
                                            </p:txEl>
                                          </p:spTgt>
                                        </p:tgtEl>
                                        <p:attrNameLst>
                                          <p:attrName>style.visibility</p:attrName>
                                        </p:attrNameLst>
                                      </p:cBhvr>
                                      <p:to>
                                        <p:strVal val="visible"/>
                                      </p:to>
                                    </p:set>
                                    <p:anim calcmode="lin" valueType="num">
                                      <p:cBhvr additive="base">
                                        <p:cTn id="22" dur="500" fill="hold"/>
                                        <p:tgtEl>
                                          <p:spTgt spid="219139">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19139">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19139">
                                            <p:txEl>
                                              <p:pRg st="5" end="5"/>
                                            </p:txEl>
                                          </p:spTgt>
                                        </p:tgtEl>
                                        <p:attrNameLst>
                                          <p:attrName>style.visibility</p:attrName>
                                        </p:attrNameLst>
                                      </p:cBhvr>
                                      <p:to>
                                        <p:strVal val="visible"/>
                                      </p:to>
                                    </p:set>
                                    <p:anim calcmode="lin" valueType="num">
                                      <p:cBhvr additive="base">
                                        <p:cTn id="27" dur="500" fill="hold"/>
                                        <p:tgtEl>
                                          <p:spTgt spid="21913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19139">
                                            <p:txEl>
                                              <p:pRg st="5" end="5"/>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19139">
                                            <p:txEl>
                                              <p:pRg st="7" end="7"/>
                                            </p:txEl>
                                          </p:spTgt>
                                        </p:tgtEl>
                                        <p:attrNameLst>
                                          <p:attrName>style.visibility</p:attrName>
                                        </p:attrNameLst>
                                      </p:cBhvr>
                                      <p:to>
                                        <p:strVal val="visible"/>
                                      </p:to>
                                    </p:set>
                                    <p:anim calcmode="lin" valueType="num">
                                      <p:cBhvr additive="base">
                                        <p:cTn id="32" dur="500" fill="hold"/>
                                        <p:tgtEl>
                                          <p:spTgt spid="219139">
                                            <p:txEl>
                                              <p:pRg st="7" end="7"/>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19139">
                                            <p:txEl>
                                              <p:pRg st="7" end="7"/>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219139">
                                            <p:txEl>
                                              <p:pRg st="9" end="9"/>
                                            </p:txEl>
                                          </p:spTgt>
                                        </p:tgtEl>
                                        <p:attrNameLst>
                                          <p:attrName>style.visibility</p:attrName>
                                        </p:attrNameLst>
                                      </p:cBhvr>
                                      <p:to>
                                        <p:strVal val="visible"/>
                                      </p:to>
                                    </p:set>
                                    <p:anim calcmode="lin" valueType="num">
                                      <p:cBhvr additive="base">
                                        <p:cTn id="37" dur="500" fill="hold"/>
                                        <p:tgtEl>
                                          <p:spTgt spid="219139">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913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autoUpdateAnimBg="0"/>
      <p:bldP spid="219139" grpId="0" build="p"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ctrTitle"/>
          </p:nvPr>
        </p:nvSpPr>
        <p:spPr>
          <a:xfrm>
            <a:off x="395288" y="188913"/>
            <a:ext cx="8424862" cy="719137"/>
          </a:xfrm>
        </p:spPr>
        <p:txBody>
          <a:bodyPr/>
          <a:lstStyle/>
          <a:p>
            <a:r>
              <a:rPr lang="tr-TR" sz="2800" b="1" dirty="0" smtClean="0">
                <a:solidFill>
                  <a:srgbClr val="FFFF00"/>
                </a:solidFill>
              </a:rPr>
              <a:t>ÖDEME ŞEKİLLERİNE GÖRE AKREDİTİFLER</a:t>
            </a:r>
            <a:endParaRPr lang="en-AU" sz="3200" b="1" dirty="0" smtClean="0">
              <a:solidFill>
                <a:srgbClr val="FFFF00"/>
              </a:solidFill>
            </a:endParaRPr>
          </a:p>
        </p:txBody>
      </p:sp>
      <p:sp>
        <p:nvSpPr>
          <p:cNvPr id="257027" name="Rectangle 3"/>
          <p:cNvSpPr>
            <a:spLocks noGrp="1" noChangeArrowheads="1"/>
          </p:cNvSpPr>
          <p:nvPr>
            <p:ph type="subTitle" idx="1"/>
          </p:nvPr>
        </p:nvSpPr>
        <p:spPr>
          <a:xfrm>
            <a:off x="323850" y="1052513"/>
            <a:ext cx="8640763" cy="5472112"/>
          </a:xfrm>
        </p:spPr>
        <p:txBody>
          <a:bodyPr/>
          <a:lstStyle/>
          <a:p>
            <a:pPr algn="just">
              <a:lnSpc>
                <a:spcPct val="10000"/>
              </a:lnSpc>
            </a:pPr>
            <a:endParaRPr lang="tr-TR" sz="2000" dirty="0" smtClean="0">
              <a:latin typeface="Bookman Old Style" pitchFamily="18" charset="0"/>
            </a:endParaRPr>
          </a:p>
          <a:p>
            <a:pPr algn="just">
              <a:lnSpc>
                <a:spcPct val="0"/>
              </a:lnSpc>
            </a:pPr>
            <a:r>
              <a:rPr lang="en-US" dirty="0" smtClean="0">
                <a:latin typeface="Bookman Old Style" pitchFamily="18" charset="0"/>
                <a:cs typeface="Arial" charset="0"/>
              </a:rPr>
              <a:t> </a:t>
            </a:r>
            <a:r>
              <a:rPr lang="tr-TR" dirty="0" smtClean="0">
                <a:latin typeface="Bookman Old Style" pitchFamily="18" charset="0"/>
              </a:rPr>
              <a:t> </a:t>
            </a:r>
            <a:r>
              <a:rPr lang="tr-TR" sz="2200" dirty="0" smtClean="0">
                <a:latin typeface="Bookman Old Style" pitchFamily="18" charset="0"/>
              </a:rPr>
              <a:t>  </a:t>
            </a:r>
          </a:p>
          <a:p>
            <a:pPr algn="just">
              <a:buFont typeface="Wingdings" pitchFamily="2" charset="2"/>
              <a:buChar char="Ø"/>
            </a:pPr>
            <a:r>
              <a:rPr lang="tr-TR" sz="2200" dirty="0" smtClean="0">
                <a:latin typeface="Bookman Old Style" pitchFamily="18" charset="0"/>
              </a:rPr>
              <a:t>  VESAİK İBRAZINDA ÖDEMELİ (SIGHT L/C)</a:t>
            </a:r>
          </a:p>
          <a:p>
            <a:pPr algn="just">
              <a:buFont typeface="Wingdings" pitchFamily="2" charset="2"/>
              <a:buNone/>
            </a:pPr>
            <a:endParaRPr lang="tr-TR" sz="2200" dirty="0" smtClean="0">
              <a:latin typeface="Bookman Old Style" pitchFamily="18" charset="0"/>
            </a:endParaRPr>
          </a:p>
          <a:p>
            <a:pPr algn="just">
              <a:buFont typeface="Wingdings" pitchFamily="2" charset="2"/>
              <a:buChar char="Ø"/>
            </a:pPr>
            <a:r>
              <a:rPr lang="tr-TR" sz="2200" dirty="0" smtClean="0">
                <a:latin typeface="Bookman Old Style" pitchFamily="18" charset="0"/>
              </a:rPr>
              <a:t>  VADELİ AKREDİTİF (DEFFERRED PAYMENT)</a:t>
            </a:r>
          </a:p>
          <a:p>
            <a:pPr algn="just">
              <a:buFont typeface="Wingdings" pitchFamily="2" charset="2"/>
              <a:buNone/>
            </a:pPr>
            <a:endParaRPr lang="tr-TR" sz="2200" dirty="0" smtClean="0">
              <a:latin typeface="Bookman Old Style" pitchFamily="18" charset="0"/>
            </a:endParaRPr>
          </a:p>
          <a:p>
            <a:pPr algn="just">
              <a:buFont typeface="Wingdings" pitchFamily="2" charset="2"/>
              <a:buChar char="Ø"/>
            </a:pPr>
            <a:r>
              <a:rPr lang="tr-TR" sz="2200" dirty="0" smtClean="0">
                <a:latin typeface="Bookman Old Style" pitchFamily="18" charset="0"/>
              </a:rPr>
              <a:t>  KABUL KREDİLİ AKREDİTİF (ACCEPTANCE L/C)</a:t>
            </a:r>
          </a:p>
          <a:p>
            <a:pPr algn="just">
              <a:buFont typeface="Wingdings" pitchFamily="2" charset="2"/>
              <a:buNone/>
            </a:pPr>
            <a:endParaRPr lang="tr-TR" sz="2200" dirty="0" smtClean="0">
              <a:latin typeface="Bookman Old Style" pitchFamily="18" charset="0"/>
            </a:endParaRPr>
          </a:p>
          <a:p>
            <a:pPr algn="just">
              <a:buFont typeface="Wingdings" pitchFamily="2" charset="2"/>
              <a:buChar char="Ø"/>
            </a:pPr>
            <a:r>
              <a:rPr lang="tr-TR" sz="2200" dirty="0" smtClean="0">
                <a:latin typeface="Bookman Old Style" pitchFamily="18" charset="0"/>
              </a:rPr>
              <a:t>  PEŞİN ÖDEMELİ AKREDİTİF (RED/GREEN CLAUSE L/C)</a:t>
            </a:r>
          </a:p>
          <a:p>
            <a:pPr algn="just">
              <a:buFont typeface="Wingdings" pitchFamily="2" charset="2"/>
              <a:buChar char="Ø"/>
            </a:pPr>
            <a:endParaRPr lang="tr-TR" sz="2200" dirty="0" smtClean="0">
              <a:latin typeface="Bookman Old Style" pitchFamily="18" charset="0"/>
            </a:endParaRPr>
          </a:p>
          <a:p>
            <a:pPr algn="just">
              <a:buFont typeface="Wingdings" pitchFamily="2" charset="2"/>
              <a:buChar char="Ø"/>
            </a:pPr>
            <a:r>
              <a:rPr lang="tr-TR" sz="2200" dirty="0" smtClean="0">
                <a:latin typeface="Bookman Old Style" pitchFamily="18" charset="0"/>
              </a:rPr>
              <a:t>  KARIŞIK ÖDEMELİ AKREDİTİF (MİX PAYMENT)</a:t>
            </a:r>
            <a:endParaRPr lang="en-US" sz="2200" dirty="0" smtClean="0">
              <a:latin typeface="Bookman Old Style" pitchFamily="18" charset="0"/>
            </a:endParaRPr>
          </a:p>
          <a:p>
            <a:pPr algn="just"/>
            <a:endParaRPr lang="en-US" sz="26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57026"/>
                                        </p:tgtEl>
                                        <p:attrNameLst>
                                          <p:attrName>style.visibility</p:attrName>
                                        </p:attrNameLst>
                                      </p:cBhvr>
                                      <p:to>
                                        <p:strVal val="visible"/>
                                      </p:to>
                                    </p:set>
                                    <p:anim calcmode="lin" valueType="num">
                                      <p:cBhvr additive="base">
                                        <p:cTn id="7" dur="500" fill="hold"/>
                                        <p:tgtEl>
                                          <p:spTgt spid="257026"/>
                                        </p:tgtEl>
                                        <p:attrNameLst>
                                          <p:attrName>ppt_x</p:attrName>
                                        </p:attrNameLst>
                                      </p:cBhvr>
                                      <p:tavLst>
                                        <p:tav tm="0">
                                          <p:val>
                                            <p:strVal val="#ppt_x"/>
                                          </p:val>
                                        </p:tav>
                                        <p:tav tm="100000">
                                          <p:val>
                                            <p:strVal val="#ppt_x"/>
                                          </p:val>
                                        </p:tav>
                                      </p:tavLst>
                                    </p:anim>
                                    <p:anim calcmode="lin" valueType="num">
                                      <p:cBhvr additive="base">
                                        <p:cTn id="8" dur="500" fill="hold"/>
                                        <p:tgtEl>
                                          <p:spTgt spid="25702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57027">
                                            <p:txEl>
                                              <p:pRg st="1" end="1"/>
                                            </p:txEl>
                                          </p:spTgt>
                                        </p:tgtEl>
                                        <p:attrNameLst>
                                          <p:attrName>style.visibility</p:attrName>
                                        </p:attrNameLst>
                                      </p:cBhvr>
                                      <p:to>
                                        <p:strVal val="visible"/>
                                      </p:to>
                                    </p:set>
                                    <p:anim calcmode="lin" valueType="num">
                                      <p:cBhvr additive="base">
                                        <p:cTn id="12"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5702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57027">
                                            <p:txEl>
                                              <p:pRg st="2" end="2"/>
                                            </p:txEl>
                                          </p:spTgt>
                                        </p:tgtEl>
                                        <p:attrNameLst>
                                          <p:attrName>style.visibility</p:attrName>
                                        </p:attrNameLst>
                                      </p:cBhvr>
                                      <p:to>
                                        <p:strVal val="visible"/>
                                      </p:to>
                                    </p:set>
                                    <p:anim calcmode="lin" valueType="num">
                                      <p:cBhvr additive="base">
                                        <p:cTn id="17" dur="500" fill="hold"/>
                                        <p:tgtEl>
                                          <p:spTgt spid="2570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702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57027">
                                            <p:txEl>
                                              <p:pRg st="4" end="4"/>
                                            </p:txEl>
                                          </p:spTgt>
                                        </p:tgtEl>
                                        <p:attrNameLst>
                                          <p:attrName>style.visibility</p:attrName>
                                        </p:attrNameLst>
                                      </p:cBhvr>
                                      <p:to>
                                        <p:strVal val="visible"/>
                                      </p:to>
                                    </p:set>
                                    <p:anim calcmode="lin" valueType="num">
                                      <p:cBhvr additive="base">
                                        <p:cTn id="22" dur="500" fill="hold"/>
                                        <p:tgtEl>
                                          <p:spTgt spid="257027">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57027">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57027">
                                            <p:txEl>
                                              <p:pRg st="6" end="6"/>
                                            </p:txEl>
                                          </p:spTgt>
                                        </p:tgtEl>
                                        <p:attrNameLst>
                                          <p:attrName>style.visibility</p:attrName>
                                        </p:attrNameLst>
                                      </p:cBhvr>
                                      <p:to>
                                        <p:strVal val="visible"/>
                                      </p:to>
                                    </p:set>
                                    <p:anim calcmode="lin" valueType="num">
                                      <p:cBhvr additive="base">
                                        <p:cTn id="27" dur="500" fill="hold"/>
                                        <p:tgtEl>
                                          <p:spTgt spid="257027">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7027">
                                            <p:txEl>
                                              <p:pRg st="6" end="6"/>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57027">
                                            <p:txEl>
                                              <p:pRg st="8" end="8"/>
                                            </p:txEl>
                                          </p:spTgt>
                                        </p:tgtEl>
                                        <p:attrNameLst>
                                          <p:attrName>style.visibility</p:attrName>
                                        </p:attrNameLst>
                                      </p:cBhvr>
                                      <p:to>
                                        <p:strVal val="visible"/>
                                      </p:to>
                                    </p:set>
                                    <p:anim calcmode="lin" valueType="num">
                                      <p:cBhvr additive="base">
                                        <p:cTn id="32" dur="500" fill="hold"/>
                                        <p:tgtEl>
                                          <p:spTgt spid="257027">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57027">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257027">
                                            <p:txEl>
                                              <p:pRg st="10" end="10"/>
                                            </p:txEl>
                                          </p:spTgt>
                                        </p:tgtEl>
                                        <p:attrNameLst>
                                          <p:attrName>style.visibility</p:attrName>
                                        </p:attrNameLst>
                                      </p:cBhvr>
                                      <p:to>
                                        <p:strVal val="visible"/>
                                      </p:to>
                                    </p:set>
                                    <p:anim calcmode="lin" valueType="num">
                                      <p:cBhvr additive="base">
                                        <p:cTn id="37" dur="500" fill="hold"/>
                                        <p:tgtEl>
                                          <p:spTgt spid="257027">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702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autoUpdateAnimBg="0"/>
      <p:bldP spid="257027" grpId="0" build="p" autoUpdateAnimBg="0" advAuto="100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9074" name="Rectangle 2"/>
          <p:cNvSpPr>
            <a:spLocks noGrp="1" noChangeArrowheads="1"/>
          </p:cNvSpPr>
          <p:nvPr>
            <p:ph type="ctrTitle"/>
          </p:nvPr>
        </p:nvSpPr>
        <p:spPr>
          <a:xfrm>
            <a:off x="395288" y="188913"/>
            <a:ext cx="8424862" cy="503237"/>
          </a:xfrm>
        </p:spPr>
        <p:txBody>
          <a:bodyPr>
            <a:normAutofit/>
          </a:bodyPr>
          <a:lstStyle/>
          <a:p>
            <a:r>
              <a:rPr lang="tr-TR" sz="2400" b="1" dirty="0" smtClean="0">
                <a:solidFill>
                  <a:srgbClr val="FFFF00"/>
                </a:solidFill>
              </a:rPr>
              <a:t>DEVREDİLEBİLİR AKREDİTİF/ TRANSFERABLE L/C</a:t>
            </a:r>
            <a:r>
              <a:rPr lang="tr-TR" sz="3200" b="1" dirty="0" smtClean="0">
                <a:solidFill>
                  <a:srgbClr val="FFFF00"/>
                </a:solidFill>
              </a:rPr>
              <a:t> </a:t>
            </a:r>
            <a:endParaRPr lang="en-AU" sz="3200" b="1" dirty="0" smtClean="0">
              <a:solidFill>
                <a:srgbClr val="FFFF00"/>
              </a:solidFill>
            </a:endParaRPr>
          </a:p>
        </p:txBody>
      </p:sp>
      <p:sp>
        <p:nvSpPr>
          <p:cNvPr id="259075" name="Rectangle 3"/>
          <p:cNvSpPr>
            <a:spLocks noGrp="1" noChangeArrowheads="1"/>
          </p:cNvSpPr>
          <p:nvPr>
            <p:ph type="subTitle" idx="1"/>
          </p:nvPr>
        </p:nvSpPr>
        <p:spPr>
          <a:xfrm>
            <a:off x="323850" y="836613"/>
            <a:ext cx="8640763" cy="5761037"/>
          </a:xfrm>
        </p:spPr>
        <p:txBody>
          <a:bodyPr/>
          <a:lstStyle/>
          <a:p>
            <a:pPr algn="just">
              <a:lnSpc>
                <a:spcPct val="10000"/>
              </a:lnSpc>
            </a:pPr>
            <a:endParaRPr lang="tr-TR" sz="1400" dirty="0" smtClean="0">
              <a:latin typeface="Bookman Old Style" pitchFamily="18" charset="0"/>
            </a:endParaRPr>
          </a:p>
          <a:p>
            <a:pPr algn="just">
              <a:lnSpc>
                <a:spcPct val="0"/>
              </a:lnSpc>
            </a:pPr>
            <a:r>
              <a:rPr lang="en-US" sz="2000" dirty="0" smtClean="0">
                <a:latin typeface="Bookman Old Style" pitchFamily="18" charset="0"/>
                <a:cs typeface="Arial" charset="0"/>
              </a:rPr>
              <a:t> </a:t>
            </a:r>
            <a:endParaRPr lang="en-US" sz="2000" dirty="0" smtClean="0">
              <a:solidFill>
                <a:schemeClr val="accent1"/>
              </a:solidFill>
              <a:latin typeface="Bookman Old Style" pitchFamily="18" charset="0"/>
              <a:cs typeface="Times New Roman" pitchFamily="18" charset="0"/>
            </a:endParaRPr>
          </a:p>
          <a:p>
            <a:pPr algn="just">
              <a:lnSpc>
                <a:spcPct val="110000"/>
              </a:lnSpc>
              <a:buFont typeface="Wingdings" pitchFamily="2" charset="2"/>
              <a:buNone/>
            </a:pPr>
            <a:r>
              <a:rPr lang="de-DE" sz="2000" dirty="0" smtClean="0">
                <a:latin typeface="Bookman Old Style" pitchFamily="18" charset="0"/>
                <a:cs typeface="Arial" charset="0"/>
              </a:rPr>
              <a:t>AÇILAN AKRED</a:t>
            </a:r>
            <a:r>
              <a:rPr lang="tr-TR" sz="2000" dirty="0" smtClean="0">
                <a:latin typeface="Bookman Old Style" pitchFamily="18" charset="0"/>
              </a:rPr>
              <a:t>İ</a:t>
            </a:r>
            <a:r>
              <a:rPr lang="de-DE" sz="2000" dirty="0" smtClean="0">
                <a:latin typeface="Bookman Old Style" pitchFamily="18" charset="0"/>
                <a:cs typeface="Arial" charset="0"/>
              </a:rPr>
              <a:t>T</a:t>
            </a:r>
            <a:r>
              <a:rPr lang="tr-TR" sz="2000" dirty="0" smtClean="0">
                <a:latin typeface="Bookman Old Style" pitchFamily="18" charset="0"/>
              </a:rPr>
              <a:t>İ</a:t>
            </a:r>
            <a:r>
              <a:rPr lang="de-DE" sz="2000" dirty="0" smtClean="0">
                <a:latin typeface="Bookman Old Style" pitchFamily="18" charset="0"/>
                <a:cs typeface="Arial" charset="0"/>
              </a:rPr>
              <a:t>F</a:t>
            </a:r>
            <a:r>
              <a:rPr lang="tr-TR" sz="2000" dirty="0" smtClean="0">
                <a:latin typeface="Bookman Old Style" pitchFamily="18" charset="0"/>
              </a:rPr>
              <a:t>İ</a:t>
            </a:r>
            <a:r>
              <a:rPr lang="de-DE" sz="2000" dirty="0" smtClean="0">
                <a:latin typeface="Bookman Old Style" pitchFamily="18" charset="0"/>
                <a:cs typeface="Arial" charset="0"/>
              </a:rPr>
              <a:t>N DEVRED</a:t>
            </a:r>
            <a:r>
              <a:rPr lang="tr-TR" sz="2000" dirty="0" smtClean="0">
                <a:latin typeface="Bookman Old Style" pitchFamily="18" charset="0"/>
              </a:rPr>
              <a:t>İ</a:t>
            </a:r>
            <a:r>
              <a:rPr lang="de-DE" sz="2000" dirty="0" smtClean="0">
                <a:latin typeface="Bookman Old Style" pitchFamily="18" charset="0"/>
                <a:cs typeface="Arial" charset="0"/>
              </a:rPr>
              <a:t>LEB</a:t>
            </a:r>
            <a:r>
              <a:rPr lang="tr-TR" sz="2000" dirty="0" smtClean="0">
                <a:latin typeface="Bookman Old Style" pitchFamily="18" charset="0"/>
              </a:rPr>
              <a:t>İ</a:t>
            </a:r>
            <a:r>
              <a:rPr lang="de-DE" sz="2000" dirty="0" smtClean="0">
                <a:latin typeface="Bookman Old Style" pitchFamily="18" charset="0"/>
                <a:cs typeface="Arial" charset="0"/>
              </a:rPr>
              <a:t>L</a:t>
            </a:r>
            <a:r>
              <a:rPr lang="tr-TR" sz="2000" dirty="0" smtClean="0">
                <a:latin typeface="Bookman Old Style" pitchFamily="18" charset="0"/>
              </a:rPr>
              <a:t>İ</a:t>
            </a:r>
            <a:r>
              <a:rPr lang="de-DE" sz="2000" dirty="0" smtClean="0">
                <a:latin typeface="Bookman Old Style" pitchFamily="18" charset="0"/>
                <a:cs typeface="Arial" charset="0"/>
              </a:rPr>
              <a:t>R N</a:t>
            </a:r>
            <a:r>
              <a:rPr lang="tr-TR" sz="2000" dirty="0" smtClean="0">
                <a:latin typeface="Bookman Old Style" pitchFamily="18" charset="0"/>
              </a:rPr>
              <a:t>İ</a:t>
            </a:r>
            <a:r>
              <a:rPr lang="de-DE" sz="2000" dirty="0" smtClean="0">
                <a:latin typeface="Bookman Old Style" pitchFamily="18" charset="0"/>
                <a:cs typeface="Arial" charset="0"/>
              </a:rPr>
              <a:t>TEL</a:t>
            </a:r>
            <a:r>
              <a:rPr lang="tr-TR" sz="2000" dirty="0" smtClean="0">
                <a:latin typeface="Bookman Old Style" pitchFamily="18" charset="0"/>
              </a:rPr>
              <a:t>İ</a:t>
            </a:r>
            <a:r>
              <a:rPr lang="de-DE" sz="2000" dirty="0" smtClean="0">
                <a:latin typeface="Bookman Old Style" pitchFamily="18" charset="0"/>
                <a:cs typeface="Arial" charset="0"/>
              </a:rPr>
              <a:t>KL</a:t>
            </a:r>
            <a:r>
              <a:rPr lang="tr-TR" sz="2000" dirty="0" smtClean="0">
                <a:latin typeface="Bookman Old Style" pitchFamily="18" charset="0"/>
              </a:rPr>
              <a:t>İ</a:t>
            </a:r>
            <a:r>
              <a:rPr lang="de-DE" sz="2000" dirty="0" smtClean="0">
                <a:latin typeface="Bookman Old Style" pitchFamily="18" charset="0"/>
                <a:cs typeface="Arial" charset="0"/>
              </a:rPr>
              <a:t> OLMASI HAL</a:t>
            </a:r>
            <a:r>
              <a:rPr lang="tr-TR" sz="2000" dirty="0" smtClean="0">
                <a:latin typeface="Bookman Old Style" pitchFamily="18" charset="0"/>
              </a:rPr>
              <a:t>İ</a:t>
            </a:r>
            <a:r>
              <a:rPr lang="de-DE" sz="2000" dirty="0" smtClean="0">
                <a:latin typeface="Bookman Old Style" pitchFamily="18" charset="0"/>
                <a:cs typeface="Arial" charset="0"/>
              </a:rPr>
              <a:t>NDE</a:t>
            </a:r>
            <a:r>
              <a:rPr lang="tr-TR" sz="2000" dirty="0" smtClean="0">
                <a:latin typeface="Bookman Old Style" pitchFamily="18" charset="0"/>
                <a:cs typeface="Arial" charset="0"/>
              </a:rPr>
              <a:t>,</a:t>
            </a:r>
            <a:r>
              <a:rPr lang="de-DE" sz="2000" dirty="0" smtClean="0">
                <a:latin typeface="Bookman Old Style" pitchFamily="18" charset="0"/>
                <a:cs typeface="Arial" charset="0"/>
              </a:rPr>
              <a:t> </a:t>
            </a:r>
            <a:r>
              <a:rPr lang="de-DE" sz="2000" u="sng" dirty="0" smtClean="0">
                <a:latin typeface="Bookman Old Style" pitchFamily="18" charset="0"/>
                <a:cs typeface="Arial" charset="0"/>
              </a:rPr>
              <a:t>AKRED</a:t>
            </a:r>
            <a:r>
              <a:rPr lang="tr-TR" sz="2000" u="sng" dirty="0" smtClean="0">
                <a:latin typeface="Bookman Old Style" pitchFamily="18" charset="0"/>
              </a:rPr>
              <a:t>İ</a:t>
            </a:r>
            <a:r>
              <a:rPr lang="de-DE" sz="2000" u="sng" dirty="0" smtClean="0">
                <a:latin typeface="Bookman Old Style" pitchFamily="18" charset="0"/>
                <a:cs typeface="Arial" charset="0"/>
              </a:rPr>
              <a:t>T</a:t>
            </a:r>
            <a:r>
              <a:rPr lang="tr-TR" sz="2000" u="sng" dirty="0" smtClean="0">
                <a:latin typeface="Bookman Old Style" pitchFamily="18" charset="0"/>
              </a:rPr>
              <a:t>İ</a:t>
            </a:r>
            <a:r>
              <a:rPr lang="de-DE" sz="2000" u="sng" dirty="0" smtClean="0">
                <a:latin typeface="Bookman Old Style" pitchFamily="18" charset="0"/>
                <a:cs typeface="Arial" charset="0"/>
              </a:rPr>
              <a:t>F LEHTARI</a:t>
            </a:r>
            <a:r>
              <a:rPr lang="tr-TR" sz="2000" u="sng" dirty="0" smtClean="0">
                <a:latin typeface="Bookman Old Style" pitchFamily="18" charset="0"/>
                <a:cs typeface="Arial" charset="0"/>
              </a:rPr>
              <a:t>,</a:t>
            </a:r>
            <a:r>
              <a:rPr lang="de-DE" sz="2000" dirty="0" smtClean="0">
                <a:latin typeface="Bookman Old Style" pitchFamily="18" charset="0"/>
                <a:cs typeface="Arial" charset="0"/>
              </a:rPr>
              <a:t> </a:t>
            </a:r>
            <a:r>
              <a:rPr lang="de-DE" sz="2000" b="1" u="sng" dirty="0" smtClean="0">
                <a:solidFill>
                  <a:schemeClr val="tx2"/>
                </a:solidFill>
                <a:latin typeface="Bookman Old Style" pitchFamily="18" charset="0"/>
                <a:cs typeface="Arial" charset="0"/>
              </a:rPr>
              <a:t>KEND</a:t>
            </a:r>
            <a:r>
              <a:rPr lang="tr-TR" sz="2000" b="1" u="sng" dirty="0" smtClean="0">
                <a:solidFill>
                  <a:schemeClr val="tx2"/>
                </a:solidFill>
                <a:latin typeface="Bookman Old Style" pitchFamily="18" charset="0"/>
              </a:rPr>
              <a:t>İ</a:t>
            </a:r>
            <a:r>
              <a:rPr lang="de-DE" sz="2000" b="1" u="sng" dirty="0" smtClean="0">
                <a:solidFill>
                  <a:schemeClr val="tx2"/>
                </a:solidFill>
                <a:latin typeface="Bookman Old Style" pitchFamily="18" charset="0"/>
                <a:cs typeface="Arial" charset="0"/>
              </a:rPr>
              <a:t>S</a:t>
            </a:r>
            <a:r>
              <a:rPr lang="tr-TR" sz="2000" b="1" u="sng" dirty="0" smtClean="0">
                <a:solidFill>
                  <a:schemeClr val="tx2"/>
                </a:solidFill>
                <a:latin typeface="Bookman Old Style" pitchFamily="18" charset="0"/>
              </a:rPr>
              <a:t>İ</a:t>
            </a:r>
            <a:r>
              <a:rPr lang="de-DE" sz="2000" b="1" u="sng" dirty="0" smtClean="0">
                <a:solidFill>
                  <a:schemeClr val="tx2"/>
                </a:solidFill>
                <a:latin typeface="Bookman Old Style" pitchFamily="18" charset="0"/>
                <a:cs typeface="Arial" charset="0"/>
              </a:rPr>
              <a:t>NE TANINAN HAK VE YÜKÜMLÜLÜKLER</a:t>
            </a:r>
            <a:r>
              <a:rPr lang="tr-TR" sz="2000" b="1" u="sng" dirty="0" smtClean="0">
                <a:solidFill>
                  <a:schemeClr val="tx2"/>
                </a:solidFill>
                <a:latin typeface="Bookman Old Style" pitchFamily="18" charset="0"/>
              </a:rPr>
              <a:t>İ</a:t>
            </a:r>
            <a:r>
              <a:rPr lang="de-DE" sz="2000" b="1" u="sng" dirty="0" smtClean="0">
                <a:solidFill>
                  <a:schemeClr val="tx2"/>
                </a:solidFill>
                <a:latin typeface="Bookman Old Style" pitchFamily="18" charset="0"/>
                <a:cs typeface="Arial" charset="0"/>
              </a:rPr>
              <a:t> B</a:t>
            </a:r>
            <a:r>
              <a:rPr lang="tr-TR" sz="2000" b="1" u="sng" dirty="0" smtClean="0">
                <a:solidFill>
                  <a:schemeClr val="tx2"/>
                </a:solidFill>
                <a:latin typeface="Bookman Old Style" pitchFamily="18" charset="0"/>
              </a:rPr>
              <a:t>İ</a:t>
            </a:r>
            <a:r>
              <a:rPr lang="de-DE" sz="2000" b="1" u="sng" dirty="0" smtClean="0">
                <a:solidFill>
                  <a:schemeClr val="tx2"/>
                </a:solidFill>
                <a:latin typeface="Bookman Old Style" pitchFamily="18" charset="0"/>
                <a:cs typeface="Arial" charset="0"/>
              </a:rPr>
              <a:t>R VEYA B</a:t>
            </a:r>
            <a:r>
              <a:rPr lang="tr-TR" sz="2000" b="1" u="sng" dirty="0" smtClean="0">
                <a:solidFill>
                  <a:schemeClr val="tx2"/>
                </a:solidFill>
                <a:latin typeface="Bookman Old Style" pitchFamily="18" charset="0"/>
              </a:rPr>
              <a:t>İ</a:t>
            </a:r>
            <a:r>
              <a:rPr lang="de-DE" sz="2000" b="1" u="sng" dirty="0" smtClean="0">
                <a:solidFill>
                  <a:schemeClr val="tx2"/>
                </a:solidFill>
                <a:latin typeface="Bookman Old Style" pitchFamily="18" charset="0"/>
                <a:cs typeface="Arial" charset="0"/>
              </a:rPr>
              <a:t>RKAÇ LEHTARA DEVREDEB</a:t>
            </a:r>
            <a:r>
              <a:rPr lang="tr-TR" sz="2000" b="1" u="sng" dirty="0" smtClean="0">
                <a:solidFill>
                  <a:schemeClr val="tx2"/>
                </a:solidFill>
                <a:latin typeface="Bookman Old Style" pitchFamily="18" charset="0"/>
              </a:rPr>
              <a:t>İ</a:t>
            </a:r>
            <a:r>
              <a:rPr lang="de-DE" sz="2000" b="1" u="sng" dirty="0" smtClean="0">
                <a:solidFill>
                  <a:schemeClr val="tx2"/>
                </a:solidFill>
                <a:latin typeface="Bookman Old Style" pitchFamily="18" charset="0"/>
                <a:cs typeface="Arial" charset="0"/>
              </a:rPr>
              <a:t>L</a:t>
            </a:r>
            <a:r>
              <a:rPr lang="tr-TR" sz="2000" b="1" u="sng" dirty="0" smtClean="0">
                <a:solidFill>
                  <a:schemeClr val="tx2"/>
                </a:solidFill>
                <a:latin typeface="Bookman Old Style" pitchFamily="18" charset="0"/>
              </a:rPr>
              <a:t>İ</a:t>
            </a:r>
            <a:r>
              <a:rPr lang="de-DE" sz="2000" b="1" u="sng" dirty="0" smtClean="0">
                <a:solidFill>
                  <a:schemeClr val="tx2"/>
                </a:solidFill>
                <a:latin typeface="Bookman Old Style" pitchFamily="18" charset="0"/>
                <a:cs typeface="Arial" charset="0"/>
              </a:rPr>
              <a:t>R</a:t>
            </a:r>
            <a:r>
              <a:rPr lang="de-DE" sz="2000" dirty="0" smtClean="0">
                <a:solidFill>
                  <a:schemeClr val="tx2"/>
                </a:solidFill>
                <a:latin typeface="Bookman Old Style" pitchFamily="18" charset="0"/>
                <a:cs typeface="Arial" charset="0"/>
              </a:rPr>
              <a:t>. </a:t>
            </a:r>
            <a:endParaRPr lang="tr-TR" sz="2000" dirty="0" smtClean="0">
              <a:solidFill>
                <a:schemeClr val="tx2"/>
              </a:solidFill>
              <a:latin typeface="Bookman Old Style" pitchFamily="18" charset="0"/>
            </a:endParaRPr>
          </a:p>
          <a:p>
            <a:pPr algn="just">
              <a:lnSpc>
                <a:spcPct val="30000"/>
              </a:lnSpc>
            </a:pPr>
            <a:endParaRPr lang="tr-TR" sz="2000" dirty="0" smtClean="0">
              <a:solidFill>
                <a:schemeClr val="folHlink"/>
              </a:solidFill>
              <a:latin typeface="Bookman Old Style" pitchFamily="18" charset="0"/>
            </a:endParaRPr>
          </a:p>
          <a:p>
            <a:pPr algn="just">
              <a:lnSpc>
                <a:spcPct val="90000"/>
              </a:lnSpc>
            </a:pPr>
            <a:r>
              <a:rPr lang="tr-TR" sz="2000" b="1" u="sng" dirty="0" smtClean="0">
                <a:solidFill>
                  <a:schemeClr val="tx2"/>
                </a:solidFill>
                <a:latin typeface="Bookman Old Style" pitchFamily="18" charset="0"/>
              </a:rPr>
              <a:t>DEVREDİLEBİLİR BİR AKREDİTİFTE AMAÇ;</a:t>
            </a:r>
            <a:r>
              <a:rPr lang="tr-TR" sz="2000" b="1" dirty="0" smtClean="0">
                <a:solidFill>
                  <a:schemeClr val="tx2"/>
                </a:solidFill>
                <a:latin typeface="Bookman Old Style" pitchFamily="18" charset="0"/>
              </a:rPr>
              <a:t> </a:t>
            </a:r>
            <a:r>
              <a:rPr lang="tr-TR" sz="2000" b="1" dirty="0" smtClean="0">
                <a:latin typeface="Bookman Old Style" pitchFamily="18" charset="0"/>
              </a:rPr>
              <a:t>1. LEHTARIN AKREDİTİF KONUSU MALLARIN SATIN ALINMASINDA İHTİYAÇ DUYDUĞU FİNANSMANI SAĞLIYABİLMESİDİR.</a:t>
            </a:r>
          </a:p>
          <a:p>
            <a:pPr algn="just">
              <a:lnSpc>
                <a:spcPct val="30000"/>
              </a:lnSpc>
            </a:pPr>
            <a:endParaRPr lang="tr-TR" sz="2000" b="1" dirty="0" smtClean="0">
              <a:latin typeface="Bookman Old Style" pitchFamily="18" charset="0"/>
            </a:endParaRPr>
          </a:p>
          <a:p>
            <a:pPr algn="just">
              <a:lnSpc>
                <a:spcPct val="90000"/>
              </a:lnSpc>
            </a:pPr>
            <a:r>
              <a:rPr lang="tr-TR" sz="2000" b="1" dirty="0" smtClean="0">
                <a:latin typeface="Bookman Old Style" pitchFamily="18" charset="0"/>
              </a:rPr>
              <a:t> </a:t>
            </a:r>
            <a:r>
              <a:rPr lang="tr-TR" sz="2000" b="1" u="sng" dirty="0" smtClean="0">
                <a:solidFill>
                  <a:schemeClr val="folHlink"/>
                </a:solidFill>
                <a:latin typeface="Bookman Old Style" pitchFamily="18" charset="0"/>
              </a:rPr>
              <a:t>BUNU SAĞLAYAN ETKENLER İSE;</a:t>
            </a:r>
          </a:p>
          <a:p>
            <a:pPr algn="just">
              <a:lnSpc>
                <a:spcPct val="40000"/>
              </a:lnSpc>
            </a:pPr>
            <a:endParaRPr lang="tr-TR" sz="2000" b="1" u="sng" dirty="0" smtClean="0">
              <a:solidFill>
                <a:schemeClr val="folHlink"/>
              </a:solidFill>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AKREDİTİF TUTARI VE BİRİM FİYATININ AZALTILABİLMESİ</a:t>
            </a:r>
          </a:p>
          <a:p>
            <a:pPr algn="just">
              <a:lnSpc>
                <a:spcPct val="80000"/>
              </a:lnSpc>
              <a:buFont typeface="Wingdings" pitchFamily="2" charset="2"/>
              <a:buChar char="ü"/>
            </a:pPr>
            <a:r>
              <a:rPr lang="tr-TR" sz="2000" dirty="0" smtClean="0">
                <a:latin typeface="Bookman Old Style" pitchFamily="18" charset="0"/>
              </a:rPr>
              <a:t> VADESİNİN VE SEVKİYAT SÜRESİNİN KISA TUTULABİLMESİ</a:t>
            </a:r>
          </a:p>
          <a:p>
            <a:pPr algn="just">
              <a:lnSpc>
                <a:spcPct val="80000"/>
              </a:lnSpc>
              <a:buFont typeface="Wingdings" pitchFamily="2" charset="2"/>
              <a:buChar char="ü"/>
            </a:pPr>
            <a:r>
              <a:rPr lang="tr-TR" sz="2000" dirty="0" smtClean="0">
                <a:latin typeface="Bookman Old Style" pitchFamily="18" charset="0"/>
              </a:rPr>
              <a:t> YER ALAN BELGELERİN İBRAZ SÜRESİNİN KISALTILABİLMESİ</a:t>
            </a:r>
          </a:p>
          <a:p>
            <a:pPr algn="just">
              <a:lnSpc>
                <a:spcPct val="80000"/>
              </a:lnSpc>
              <a:buFont typeface="Wingdings" pitchFamily="2" charset="2"/>
              <a:buChar char="ü"/>
            </a:pPr>
            <a:r>
              <a:rPr lang="tr-TR" sz="2000" dirty="0" smtClean="0">
                <a:latin typeface="Bookman Old Style" pitchFamily="18" charset="0"/>
              </a:rPr>
              <a:t> SİGORTA ORANININ ARTIRILABİLMESİ</a:t>
            </a:r>
          </a:p>
          <a:p>
            <a:pPr algn="just">
              <a:lnSpc>
                <a:spcPct val="60000"/>
              </a:lnSpc>
              <a:buFont typeface="Wingdings" pitchFamily="2" charset="2"/>
              <a:buNone/>
            </a:pPr>
            <a:endParaRPr lang="tr-TR" sz="2000" dirty="0" smtClean="0">
              <a:latin typeface="Bookman Old Style" pitchFamily="18" charset="0"/>
            </a:endParaRPr>
          </a:p>
          <a:p>
            <a:pPr algn="just">
              <a:lnSpc>
                <a:spcPct val="90000"/>
              </a:lnSpc>
              <a:buFont typeface="Wingdings" pitchFamily="2" charset="2"/>
              <a:buNone/>
            </a:pPr>
            <a:r>
              <a:rPr lang="tr-TR" sz="2000" u="sng" dirty="0" smtClean="0">
                <a:latin typeface="Bookman Old Style" pitchFamily="18" charset="0"/>
              </a:rPr>
              <a:t>BUNLAR DIŞINDA</a:t>
            </a:r>
            <a:r>
              <a:rPr lang="tr-TR" sz="2000" dirty="0" smtClean="0">
                <a:latin typeface="Bookman Old Style" pitchFamily="18" charset="0"/>
              </a:rPr>
              <a:t> </a:t>
            </a:r>
            <a:r>
              <a:rPr lang="tr-TR" sz="2000" b="1" dirty="0" smtClean="0">
                <a:latin typeface="Bookman Old Style" pitchFamily="18" charset="0"/>
              </a:rPr>
              <a:t>AKREDİTİF ORİJİNALİNDE BELİRTİLEN ŞARTLARLA DEVREDİLMESİ ESASTIR</a:t>
            </a:r>
            <a:r>
              <a:rPr lang="tr-TR" sz="2000" dirty="0" smtClean="0">
                <a:latin typeface="Bookman Old Style" pitchFamily="18" charset="0"/>
              </a:rPr>
              <a:t>. </a:t>
            </a:r>
            <a:endParaRPr lang="en-US" sz="2000" dirty="0" smtClean="0"/>
          </a:p>
          <a:p>
            <a:pPr algn="just">
              <a:lnSpc>
                <a:spcPct val="80000"/>
              </a:lnSpc>
              <a:buFont typeface="Wingdings" pitchFamily="2" charset="2"/>
              <a:buNone/>
            </a:pPr>
            <a:r>
              <a:rPr lang="tr-TR" sz="2100" dirty="0" smtClean="0">
                <a:latin typeface="Bookman Old Style" pitchFamily="18" charset="0"/>
              </a:rPr>
              <a:t> </a:t>
            </a:r>
            <a:endParaRPr lang="en-US" sz="2100"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59075">
                                            <p:txEl>
                                              <p:pRg st="1" end="1"/>
                                            </p:txEl>
                                          </p:spTgt>
                                        </p:tgtEl>
                                        <p:attrNameLst>
                                          <p:attrName>style.visibility</p:attrName>
                                        </p:attrNameLst>
                                      </p:cBhvr>
                                      <p:to>
                                        <p:strVal val="visible"/>
                                      </p:to>
                                    </p:set>
                                    <p:anim calcmode="lin" valueType="num">
                                      <p:cBhvr additive="base">
                                        <p:cTn id="12" dur="500" fill="hold"/>
                                        <p:tgtEl>
                                          <p:spTgt spid="25907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59075">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59075">
                                            <p:txEl>
                                              <p:pRg st="2" end="2"/>
                                            </p:txEl>
                                          </p:spTgt>
                                        </p:tgtEl>
                                        <p:attrNameLst>
                                          <p:attrName>style.visibility</p:attrName>
                                        </p:attrNameLst>
                                      </p:cBhvr>
                                      <p:to>
                                        <p:strVal val="visible"/>
                                      </p:to>
                                    </p:set>
                                    <p:anim calcmode="lin" valueType="num">
                                      <p:cBhvr additive="base">
                                        <p:cTn id="17" dur="500" fill="hold"/>
                                        <p:tgtEl>
                                          <p:spTgt spid="25907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9075">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59075">
                                            <p:txEl>
                                              <p:pRg st="4" end="4"/>
                                            </p:txEl>
                                          </p:spTgt>
                                        </p:tgtEl>
                                        <p:attrNameLst>
                                          <p:attrName>style.visibility</p:attrName>
                                        </p:attrNameLst>
                                      </p:cBhvr>
                                      <p:to>
                                        <p:strVal val="visible"/>
                                      </p:to>
                                    </p:set>
                                    <p:anim calcmode="lin" valueType="num">
                                      <p:cBhvr additive="base">
                                        <p:cTn id="22" dur="500" fill="hold"/>
                                        <p:tgtEl>
                                          <p:spTgt spid="259075">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59075">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59075">
                                            <p:txEl>
                                              <p:pRg st="6" end="6"/>
                                            </p:txEl>
                                          </p:spTgt>
                                        </p:tgtEl>
                                        <p:attrNameLst>
                                          <p:attrName>style.visibility</p:attrName>
                                        </p:attrNameLst>
                                      </p:cBhvr>
                                      <p:to>
                                        <p:strVal val="visible"/>
                                      </p:to>
                                    </p:set>
                                    <p:anim calcmode="lin" valueType="num">
                                      <p:cBhvr additive="base">
                                        <p:cTn id="27" dur="500" fill="hold"/>
                                        <p:tgtEl>
                                          <p:spTgt spid="259075">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9075">
                                            <p:txEl>
                                              <p:pRg st="6" end="6"/>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59075">
                                            <p:txEl>
                                              <p:pRg st="8" end="8"/>
                                            </p:txEl>
                                          </p:spTgt>
                                        </p:tgtEl>
                                        <p:attrNameLst>
                                          <p:attrName>style.visibility</p:attrName>
                                        </p:attrNameLst>
                                      </p:cBhvr>
                                      <p:to>
                                        <p:strVal val="visible"/>
                                      </p:to>
                                    </p:set>
                                    <p:anim calcmode="lin" valueType="num">
                                      <p:cBhvr additive="base">
                                        <p:cTn id="32" dur="500" fill="hold"/>
                                        <p:tgtEl>
                                          <p:spTgt spid="259075">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59075">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259075">
                                            <p:txEl>
                                              <p:pRg st="9" end="9"/>
                                            </p:txEl>
                                          </p:spTgt>
                                        </p:tgtEl>
                                        <p:attrNameLst>
                                          <p:attrName>style.visibility</p:attrName>
                                        </p:attrNameLst>
                                      </p:cBhvr>
                                      <p:to>
                                        <p:strVal val="visible"/>
                                      </p:to>
                                    </p:set>
                                    <p:anim calcmode="lin" valueType="num">
                                      <p:cBhvr additive="base">
                                        <p:cTn id="37" dur="500" fill="hold"/>
                                        <p:tgtEl>
                                          <p:spTgt spid="259075">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9075">
                                            <p:txEl>
                                              <p:pRg st="9" end="9"/>
                                            </p:txEl>
                                          </p:spTgt>
                                        </p:tgtEl>
                                        <p:attrNameLst>
                                          <p:attrName>ppt_y</p:attrName>
                                        </p:attrNameLst>
                                      </p:cBhvr>
                                      <p:tavLst>
                                        <p:tav tm="0">
                                          <p:val>
                                            <p:strVal val="#ppt_y"/>
                                          </p:val>
                                        </p:tav>
                                        <p:tav tm="100000">
                                          <p:val>
                                            <p:strVal val="#ppt_y"/>
                                          </p:val>
                                        </p:tav>
                                      </p:tavLst>
                                    </p:anim>
                                  </p:childTnLst>
                                </p:cTn>
                              </p:par>
                            </p:childTnLst>
                          </p:cTn>
                        </p:par>
                        <p:par>
                          <p:cTn id="39" fill="hold">
                            <p:stCondLst>
                              <p:cond delay="9500"/>
                            </p:stCondLst>
                            <p:childTnLst>
                              <p:par>
                                <p:cTn id="40" presetID="2" presetClass="entr" presetSubtype="8" fill="hold" grpId="0" nodeType="afterEffect">
                                  <p:stCondLst>
                                    <p:cond delay="1000"/>
                                  </p:stCondLst>
                                  <p:childTnLst>
                                    <p:set>
                                      <p:cBhvr>
                                        <p:cTn id="41" dur="1" fill="hold">
                                          <p:stCondLst>
                                            <p:cond delay="0"/>
                                          </p:stCondLst>
                                        </p:cTn>
                                        <p:tgtEl>
                                          <p:spTgt spid="259075">
                                            <p:txEl>
                                              <p:pRg st="10" end="10"/>
                                            </p:txEl>
                                          </p:spTgt>
                                        </p:tgtEl>
                                        <p:attrNameLst>
                                          <p:attrName>style.visibility</p:attrName>
                                        </p:attrNameLst>
                                      </p:cBhvr>
                                      <p:to>
                                        <p:strVal val="visible"/>
                                      </p:to>
                                    </p:set>
                                    <p:anim calcmode="lin" valueType="num">
                                      <p:cBhvr additive="base">
                                        <p:cTn id="42" dur="500" fill="hold"/>
                                        <p:tgtEl>
                                          <p:spTgt spid="259075">
                                            <p:txEl>
                                              <p:pRg st="10" end="1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59075">
                                            <p:txEl>
                                              <p:pRg st="10" end="10"/>
                                            </p:txEl>
                                          </p:spTgt>
                                        </p:tgtEl>
                                        <p:attrNameLst>
                                          <p:attrName>ppt_y</p:attrName>
                                        </p:attrNameLst>
                                      </p:cBhvr>
                                      <p:tavLst>
                                        <p:tav tm="0">
                                          <p:val>
                                            <p:strVal val="#ppt_y"/>
                                          </p:val>
                                        </p:tav>
                                        <p:tav tm="100000">
                                          <p:val>
                                            <p:strVal val="#ppt_y"/>
                                          </p:val>
                                        </p:tav>
                                      </p:tavLst>
                                    </p:anim>
                                  </p:childTnLst>
                                </p:cTn>
                              </p:par>
                            </p:childTnLst>
                          </p:cTn>
                        </p:par>
                        <p:par>
                          <p:cTn id="44" fill="hold">
                            <p:stCondLst>
                              <p:cond delay="11000"/>
                            </p:stCondLst>
                            <p:childTnLst>
                              <p:par>
                                <p:cTn id="45" presetID="2" presetClass="entr" presetSubtype="8" fill="hold" grpId="0" nodeType="afterEffect">
                                  <p:stCondLst>
                                    <p:cond delay="1000"/>
                                  </p:stCondLst>
                                  <p:childTnLst>
                                    <p:set>
                                      <p:cBhvr>
                                        <p:cTn id="46" dur="1" fill="hold">
                                          <p:stCondLst>
                                            <p:cond delay="0"/>
                                          </p:stCondLst>
                                        </p:cTn>
                                        <p:tgtEl>
                                          <p:spTgt spid="259075">
                                            <p:txEl>
                                              <p:pRg st="11" end="11"/>
                                            </p:txEl>
                                          </p:spTgt>
                                        </p:tgtEl>
                                        <p:attrNameLst>
                                          <p:attrName>style.visibility</p:attrName>
                                        </p:attrNameLst>
                                      </p:cBhvr>
                                      <p:to>
                                        <p:strVal val="visible"/>
                                      </p:to>
                                    </p:set>
                                    <p:anim calcmode="lin" valueType="num">
                                      <p:cBhvr additive="base">
                                        <p:cTn id="47" dur="500" fill="hold"/>
                                        <p:tgtEl>
                                          <p:spTgt spid="259075">
                                            <p:txEl>
                                              <p:pRg st="11" end="11"/>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59075">
                                            <p:txEl>
                                              <p:pRg st="11" end="11"/>
                                            </p:txEl>
                                          </p:spTgt>
                                        </p:tgtEl>
                                        <p:attrNameLst>
                                          <p:attrName>ppt_y</p:attrName>
                                        </p:attrNameLst>
                                      </p:cBhvr>
                                      <p:tavLst>
                                        <p:tav tm="0">
                                          <p:val>
                                            <p:strVal val="#ppt_y"/>
                                          </p:val>
                                        </p:tav>
                                        <p:tav tm="100000">
                                          <p:val>
                                            <p:strVal val="#ppt_y"/>
                                          </p:val>
                                        </p:tav>
                                      </p:tavLst>
                                    </p:anim>
                                  </p:childTnLst>
                                </p:cTn>
                              </p:par>
                            </p:childTnLst>
                          </p:cTn>
                        </p:par>
                        <p:par>
                          <p:cTn id="49" fill="hold">
                            <p:stCondLst>
                              <p:cond delay="12500"/>
                            </p:stCondLst>
                            <p:childTnLst>
                              <p:par>
                                <p:cTn id="50" presetID="2" presetClass="entr" presetSubtype="8" fill="hold" grpId="0" nodeType="afterEffect">
                                  <p:stCondLst>
                                    <p:cond delay="1000"/>
                                  </p:stCondLst>
                                  <p:childTnLst>
                                    <p:set>
                                      <p:cBhvr>
                                        <p:cTn id="51" dur="1" fill="hold">
                                          <p:stCondLst>
                                            <p:cond delay="0"/>
                                          </p:stCondLst>
                                        </p:cTn>
                                        <p:tgtEl>
                                          <p:spTgt spid="259075">
                                            <p:txEl>
                                              <p:pRg st="13" end="13"/>
                                            </p:txEl>
                                          </p:spTgt>
                                        </p:tgtEl>
                                        <p:attrNameLst>
                                          <p:attrName>style.visibility</p:attrName>
                                        </p:attrNameLst>
                                      </p:cBhvr>
                                      <p:to>
                                        <p:strVal val="visible"/>
                                      </p:to>
                                    </p:set>
                                    <p:anim calcmode="lin" valueType="num">
                                      <p:cBhvr additive="base">
                                        <p:cTn id="52" dur="500" fill="hold"/>
                                        <p:tgtEl>
                                          <p:spTgt spid="259075">
                                            <p:txEl>
                                              <p:pRg st="13" end="13"/>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259075">
                                            <p:txEl>
                                              <p:pRg st="13" end="13"/>
                                            </p:txEl>
                                          </p:spTgt>
                                        </p:tgtEl>
                                        <p:attrNameLst>
                                          <p:attrName>ppt_y</p:attrName>
                                        </p:attrNameLst>
                                      </p:cBhvr>
                                      <p:tavLst>
                                        <p:tav tm="0">
                                          <p:val>
                                            <p:strVal val="#ppt_y"/>
                                          </p:val>
                                        </p:tav>
                                        <p:tav tm="100000">
                                          <p:val>
                                            <p:strVal val="#ppt_y"/>
                                          </p:val>
                                        </p:tav>
                                      </p:tavLst>
                                    </p:anim>
                                  </p:childTnLst>
                                </p:cTn>
                              </p:par>
                            </p:childTnLst>
                          </p:cTn>
                        </p:par>
                        <p:par>
                          <p:cTn id="54" fill="hold">
                            <p:stCondLst>
                              <p:cond delay="14000"/>
                            </p:stCondLst>
                            <p:childTnLst>
                              <p:par>
                                <p:cTn id="55" presetID="2" presetClass="entr" presetSubtype="8" fill="hold" grpId="0" nodeType="afterEffect">
                                  <p:stCondLst>
                                    <p:cond delay="1000"/>
                                  </p:stCondLst>
                                  <p:childTnLst>
                                    <p:set>
                                      <p:cBhvr>
                                        <p:cTn id="56" dur="1" fill="hold">
                                          <p:stCondLst>
                                            <p:cond delay="0"/>
                                          </p:stCondLst>
                                        </p:cTn>
                                        <p:tgtEl>
                                          <p:spTgt spid="259075">
                                            <p:txEl>
                                              <p:pRg st="14" end="14"/>
                                            </p:txEl>
                                          </p:spTgt>
                                        </p:tgtEl>
                                        <p:attrNameLst>
                                          <p:attrName>style.visibility</p:attrName>
                                        </p:attrNameLst>
                                      </p:cBhvr>
                                      <p:to>
                                        <p:strVal val="visible"/>
                                      </p:to>
                                    </p:set>
                                    <p:anim calcmode="lin" valueType="num">
                                      <p:cBhvr additive="base">
                                        <p:cTn id="57" dur="500" fill="hold"/>
                                        <p:tgtEl>
                                          <p:spTgt spid="259075">
                                            <p:txEl>
                                              <p:pRg st="14" end="14"/>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59075">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autoUpdateAnimBg="0"/>
      <p:bldP spid="259075" grpId="0" build="p" autoUpdateAnimBg="0" advAuto="100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Rectangle 2"/>
          <p:cNvSpPr>
            <a:spLocks noGrp="1" noChangeArrowheads="1"/>
          </p:cNvSpPr>
          <p:nvPr>
            <p:ph type="ctrTitle"/>
          </p:nvPr>
        </p:nvSpPr>
        <p:spPr>
          <a:xfrm>
            <a:off x="395288" y="188913"/>
            <a:ext cx="8424862" cy="503237"/>
          </a:xfrm>
        </p:spPr>
        <p:txBody>
          <a:bodyPr>
            <a:normAutofit/>
          </a:bodyPr>
          <a:lstStyle/>
          <a:p>
            <a:r>
              <a:rPr lang="tr-TR" sz="2400" b="1" dirty="0" smtClean="0">
                <a:solidFill>
                  <a:srgbClr val="FFFF00"/>
                </a:solidFill>
              </a:rPr>
              <a:t>KARŞILIKLI AKREDİTİFLER/ BACK TO BACK L/C</a:t>
            </a:r>
            <a:r>
              <a:rPr lang="tr-TR" sz="3200" b="1" dirty="0" smtClean="0">
                <a:solidFill>
                  <a:srgbClr val="FFFF00"/>
                </a:solidFill>
              </a:rPr>
              <a:t> </a:t>
            </a:r>
            <a:endParaRPr lang="en-AU" sz="3200" b="1" dirty="0" smtClean="0">
              <a:solidFill>
                <a:srgbClr val="FFFF00"/>
              </a:solidFill>
            </a:endParaRPr>
          </a:p>
        </p:txBody>
      </p:sp>
      <p:sp>
        <p:nvSpPr>
          <p:cNvPr id="261123" name="Rectangle 3"/>
          <p:cNvSpPr>
            <a:spLocks noGrp="1" noChangeArrowheads="1"/>
          </p:cNvSpPr>
          <p:nvPr>
            <p:ph type="subTitle" idx="1"/>
          </p:nvPr>
        </p:nvSpPr>
        <p:spPr>
          <a:xfrm>
            <a:off x="323850" y="836613"/>
            <a:ext cx="8640763" cy="5761037"/>
          </a:xfrm>
        </p:spPr>
        <p:txBody>
          <a:bodyPr/>
          <a:lstStyle/>
          <a:p>
            <a:pPr algn="just">
              <a:lnSpc>
                <a:spcPct val="10000"/>
              </a:lnSpc>
            </a:pPr>
            <a:endParaRPr lang="tr-TR" sz="1400" dirty="0" smtClean="0">
              <a:latin typeface="Bookman Old Style" pitchFamily="18" charset="0"/>
            </a:endParaRPr>
          </a:p>
          <a:p>
            <a:pPr algn="just">
              <a:lnSpc>
                <a:spcPct val="0"/>
              </a:lnSpc>
            </a:pPr>
            <a:r>
              <a:rPr lang="en-US" sz="2000" dirty="0" smtClean="0">
                <a:latin typeface="Bookman Old Style" pitchFamily="18" charset="0"/>
                <a:cs typeface="Arial" charset="0"/>
              </a:rPr>
              <a:t> </a:t>
            </a:r>
            <a:endParaRPr lang="en-US" sz="2000" dirty="0" smtClean="0">
              <a:solidFill>
                <a:schemeClr val="accent1"/>
              </a:solidFill>
              <a:latin typeface="Bookman Old Style" pitchFamily="18" charset="0"/>
              <a:cs typeface="Times New Roman" pitchFamily="18" charset="0"/>
            </a:endParaRPr>
          </a:p>
          <a:p>
            <a:pPr algn="just">
              <a:lnSpc>
                <a:spcPct val="110000"/>
              </a:lnSpc>
              <a:buFont typeface="Wingdings" pitchFamily="2" charset="2"/>
              <a:buNone/>
            </a:pPr>
            <a:r>
              <a:rPr lang="de-DE" sz="2100" dirty="0" smtClean="0">
                <a:latin typeface="Bookman Old Style" pitchFamily="18" charset="0"/>
                <a:cs typeface="Arial" charset="0"/>
              </a:rPr>
              <a:t>BU TÜR AKRED</a:t>
            </a:r>
            <a:r>
              <a:rPr lang="tr-TR" sz="2100" dirty="0" smtClean="0">
                <a:latin typeface="Bookman Old Style" pitchFamily="18" charset="0"/>
              </a:rPr>
              <a:t>İ</a:t>
            </a:r>
            <a:r>
              <a:rPr lang="de-DE" sz="2100" dirty="0" smtClean="0">
                <a:latin typeface="Bookman Old Style" pitchFamily="18" charset="0"/>
                <a:cs typeface="Arial" charset="0"/>
              </a:rPr>
              <a:t>T</a:t>
            </a:r>
            <a:r>
              <a:rPr lang="tr-TR" sz="2100" dirty="0" smtClean="0">
                <a:latin typeface="Bookman Old Style" pitchFamily="18" charset="0"/>
              </a:rPr>
              <a:t>İ</a:t>
            </a:r>
            <a:r>
              <a:rPr lang="de-DE" sz="2100" dirty="0" smtClean="0">
                <a:latin typeface="Bookman Old Style" pitchFamily="18" charset="0"/>
                <a:cs typeface="Arial" charset="0"/>
              </a:rPr>
              <a:t>FLER</a:t>
            </a:r>
            <a:r>
              <a:rPr lang="tr-TR" sz="2100" dirty="0" smtClean="0">
                <a:latin typeface="Bookman Old Style" pitchFamily="18" charset="0"/>
              </a:rPr>
              <a:t>İ</a:t>
            </a:r>
            <a:r>
              <a:rPr lang="de-DE" sz="2100" dirty="0" smtClean="0">
                <a:latin typeface="Bookman Old Style" pitchFamily="18" charset="0"/>
                <a:cs typeface="Arial" charset="0"/>
              </a:rPr>
              <a:t>NDE KULLANIM AMACI, </a:t>
            </a:r>
            <a:r>
              <a:rPr lang="de-DE" sz="2100" u="sng" dirty="0" smtClean="0">
                <a:latin typeface="Bookman Old Style" pitchFamily="18" charset="0"/>
                <a:cs typeface="Arial" charset="0"/>
              </a:rPr>
              <a:t>DEVRED</a:t>
            </a:r>
            <a:r>
              <a:rPr lang="tr-TR" sz="2100" u="sng" dirty="0" smtClean="0">
                <a:latin typeface="Bookman Old Style" pitchFamily="18" charset="0"/>
              </a:rPr>
              <a:t>İ</a:t>
            </a:r>
            <a:r>
              <a:rPr lang="de-DE" sz="2100" u="sng" dirty="0" smtClean="0">
                <a:latin typeface="Bookman Old Style" pitchFamily="18" charset="0"/>
                <a:cs typeface="Arial" charset="0"/>
              </a:rPr>
              <a:t>LEB</a:t>
            </a:r>
            <a:r>
              <a:rPr lang="tr-TR" sz="2100" u="sng" dirty="0" smtClean="0">
                <a:latin typeface="Bookman Old Style" pitchFamily="18" charset="0"/>
              </a:rPr>
              <a:t>İ</a:t>
            </a:r>
            <a:r>
              <a:rPr lang="de-DE" sz="2100" u="sng" dirty="0" smtClean="0">
                <a:latin typeface="Bookman Old Style" pitchFamily="18" charset="0"/>
                <a:cs typeface="Arial" charset="0"/>
              </a:rPr>
              <a:t>L</a:t>
            </a:r>
            <a:r>
              <a:rPr lang="tr-TR" sz="2100" u="sng" dirty="0" smtClean="0">
                <a:latin typeface="Bookman Old Style" pitchFamily="18" charset="0"/>
              </a:rPr>
              <a:t>İ</a:t>
            </a:r>
            <a:r>
              <a:rPr lang="de-DE" sz="2100" u="sng" dirty="0" smtClean="0">
                <a:latin typeface="Bookman Old Style" pitchFamily="18" charset="0"/>
                <a:cs typeface="Arial" charset="0"/>
              </a:rPr>
              <a:t>R AKRED</a:t>
            </a:r>
            <a:r>
              <a:rPr lang="tr-TR" sz="2100" u="sng" dirty="0" smtClean="0">
                <a:latin typeface="Bookman Old Style" pitchFamily="18" charset="0"/>
              </a:rPr>
              <a:t>İ</a:t>
            </a:r>
            <a:r>
              <a:rPr lang="de-DE" sz="2100" u="sng" dirty="0" smtClean="0">
                <a:latin typeface="Bookman Old Style" pitchFamily="18" charset="0"/>
                <a:cs typeface="Arial" charset="0"/>
              </a:rPr>
              <a:t>T</a:t>
            </a:r>
            <a:r>
              <a:rPr lang="tr-TR" sz="2100" u="sng" dirty="0" smtClean="0">
                <a:latin typeface="Bookman Old Style" pitchFamily="18" charset="0"/>
              </a:rPr>
              <a:t>İ</a:t>
            </a:r>
            <a:r>
              <a:rPr lang="de-DE" sz="2100" u="sng" dirty="0" smtClean="0">
                <a:latin typeface="Bookman Old Style" pitchFamily="18" charset="0"/>
                <a:cs typeface="Arial" charset="0"/>
              </a:rPr>
              <a:t>FLERDE OLDUĞU G</a:t>
            </a:r>
            <a:r>
              <a:rPr lang="tr-TR" sz="2100" u="sng" dirty="0" smtClean="0">
                <a:latin typeface="Bookman Old Style" pitchFamily="18" charset="0"/>
              </a:rPr>
              <a:t>İ</a:t>
            </a:r>
            <a:r>
              <a:rPr lang="de-DE" sz="2100" u="sng" dirty="0" smtClean="0">
                <a:latin typeface="Bookman Old Style" pitchFamily="18" charset="0"/>
                <a:cs typeface="Arial" charset="0"/>
              </a:rPr>
              <a:t>B</a:t>
            </a:r>
            <a:r>
              <a:rPr lang="tr-TR" sz="2100" u="sng" dirty="0" smtClean="0">
                <a:latin typeface="Bookman Old Style" pitchFamily="18" charset="0"/>
              </a:rPr>
              <a:t>İ</a:t>
            </a:r>
            <a:r>
              <a:rPr lang="de-DE" sz="2100" dirty="0" smtClean="0">
                <a:latin typeface="Bookman Old Style" pitchFamily="18" charset="0"/>
                <a:cs typeface="Arial" charset="0"/>
              </a:rPr>
              <a:t>,   TAC</a:t>
            </a:r>
            <a:r>
              <a:rPr lang="tr-TR" sz="2100" dirty="0" smtClean="0">
                <a:latin typeface="Bookman Old Style" pitchFamily="18" charset="0"/>
              </a:rPr>
              <a:t>İ</a:t>
            </a:r>
            <a:r>
              <a:rPr lang="de-DE" sz="2100" dirty="0" smtClean="0">
                <a:latin typeface="Bookman Old Style" pitchFamily="18" charset="0"/>
                <a:cs typeface="Arial" charset="0"/>
              </a:rPr>
              <a:t>R KONUMUNDA OLAN ARACININ, </a:t>
            </a:r>
            <a:r>
              <a:rPr lang="de-DE" sz="2100" b="1" u="sng" dirty="0" smtClean="0">
                <a:latin typeface="Bookman Old Style" pitchFamily="18" charset="0"/>
                <a:cs typeface="Arial" charset="0"/>
              </a:rPr>
              <a:t>MALIN ASIL ÜRET</a:t>
            </a:r>
            <a:r>
              <a:rPr lang="tr-TR" sz="2100" b="1" u="sng" dirty="0" smtClean="0">
                <a:latin typeface="Bookman Old Style" pitchFamily="18" charset="0"/>
              </a:rPr>
              <a:t>İ</a:t>
            </a:r>
            <a:r>
              <a:rPr lang="de-DE" sz="2100" b="1" u="sng" dirty="0" smtClean="0">
                <a:latin typeface="Bookman Old Style" pitchFamily="18" charset="0"/>
                <a:cs typeface="Arial" charset="0"/>
              </a:rPr>
              <a:t>C</a:t>
            </a:r>
            <a:r>
              <a:rPr lang="tr-TR" sz="2100" b="1" u="sng" dirty="0" smtClean="0">
                <a:latin typeface="Bookman Old Style" pitchFamily="18" charset="0"/>
              </a:rPr>
              <a:t>İ</a:t>
            </a:r>
            <a:r>
              <a:rPr lang="de-DE" sz="2100" b="1" u="sng" dirty="0" smtClean="0">
                <a:latin typeface="Bookman Old Style" pitchFamily="18" charset="0"/>
                <a:cs typeface="Arial" charset="0"/>
              </a:rPr>
              <a:t>S</a:t>
            </a:r>
            <a:r>
              <a:rPr lang="tr-TR" sz="2100" b="1" u="sng" dirty="0" smtClean="0">
                <a:latin typeface="Bookman Old Style" pitchFamily="18" charset="0"/>
              </a:rPr>
              <a:t>İ</a:t>
            </a:r>
            <a:r>
              <a:rPr lang="de-DE" sz="2100" b="1" u="sng" dirty="0" smtClean="0">
                <a:latin typeface="Bookman Old Style" pitchFamily="18" charset="0"/>
                <a:cs typeface="Arial" charset="0"/>
              </a:rPr>
              <a:t> VEYA  SATICISINDAN  MAL</a:t>
            </a:r>
            <a:r>
              <a:rPr lang="tr-TR" sz="2100" b="1" u="sng" dirty="0" smtClean="0">
                <a:latin typeface="Bookman Old Style" pitchFamily="18" charset="0"/>
              </a:rPr>
              <a:t>I</a:t>
            </a:r>
            <a:r>
              <a:rPr lang="de-DE" sz="2100" b="1" u="sng" dirty="0" smtClean="0">
                <a:latin typeface="Bookman Old Style" pitchFamily="18" charset="0"/>
                <a:cs typeface="Arial" charset="0"/>
              </a:rPr>
              <a:t> SATIN ALMA AŞAMASINDA </a:t>
            </a:r>
            <a:r>
              <a:rPr lang="tr-TR" sz="2100" b="1" u="sng" dirty="0" smtClean="0">
                <a:latin typeface="Bookman Old Style" pitchFamily="18" charset="0"/>
              </a:rPr>
              <a:t>İ</a:t>
            </a:r>
            <a:r>
              <a:rPr lang="de-DE" sz="2100" b="1" u="sng" dirty="0" smtClean="0">
                <a:latin typeface="Bookman Old Style" pitchFamily="18" charset="0"/>
                <a:cs typeface="Arial" charset="0"/>
              </a:rPr>
              <a:t>HTIYAÇ DUYDUĞU F</a:t>
            </a:r>
            <a:r>
              <a:rPr lang="tr-TR" sz="2100" b="1" u="sng" dirty="0" smtClean="0">
                <a:latin typeface="Bookman Old Style" pitchFamily="18" charset="0"/>
              </a:rPr>
              <a:t>İ</a:t>
            </a:r>
            <a:r>
              <a:rPr lang="de-DE" sz="2100" b="1" u="sng" dirty="0" smtClean="0">
                <a:latin typeface="Bookman Old Style" pitchFamily="18" charset="0"/>
                <a:cs typeface="Arial" charset="0"/>
              </a:rPr>
              <a:t>NANSMANI KARŞILAMAKTIR.</a:t>
            </a:r>
            <a:r>
              <a:rPr lang="en-US" sz="2100" b="1" u="sng" dirty="0" smtClean="0">
                <a:latin typeface="Bookman Old Style" pitchFamily="18" charset="0"/>
              </a:rPr>
              <a:t> </a:t>
            </a:r>
            <a:endParaRPr lang="tr-TR" sz="2100" b="1" u="sng" dirty="0" smtClean="0">
              <a:latin typeface="Bookman Old Style" pitchFamily="18" charset="0"/>
            </a:endParaRPr>
          </a:p>
          <a:p>
            <a:pPr algn="just">
              <a:lnSpc>
                <a:spcPct val="60000"/>
              </a:lnSpc>
            </a:pPr>
            <a:endParaRPr lang="tr-TR" sz="2100" b="1" u="sng" dirty="0" smtClean="0">
              <a:latin typeface="Bookman Old Style" pitchFamily="18" charset="0"/>
            </a:endParaRPr>
          </a:p>
          <a:p>
            <a:pPr algn="just"/>
            <a:r>
              <a:rPr lang="de-DE" sz="2100" b="1" dirty="0" smtClean="0">
                <a:solidFill>
                  <a:schemeClr val="accent1"/>
                </a:solidFill>
                <a:latin typeface="Bookman Old Style" pitchFamily="18" charset="0"/>
                <a:cs typeface="Arial" charset="0"/>
              </a:rPr>
              <a:t>B</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RB</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RINDEN  AYRI </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K</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 AKRED</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T</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FTEN OLUŞUR. İLK AKREDITIF LEHTARININ, </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KINC</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 AKRED</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T</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F</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N AM</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R</a:t>
            </a:r>
            <a:r>
              <a:rPr lang="tr-TR" sz="2100" b="1" dirty="0" smtClean="0">
                <a:solidFill>
                  <a:schemeClr val="accent1"/>
                </a:solidFill>
                <a:latin typeface="Bookman Old Style" pitchFamily="18" charset="0"/>
              </a:rPr>
              <a:t>İ</a:t>
            </a:r>
            <a:r>
              <a:rPr lang="de-DE" sz="2100" b="1" dirty="0" smtClean="0">
                <a:solidFill>
                  <a:schemeClr val="accent1"/>
                </a:solidFill>
                <a:latin typeface="Bookman Old Style" pitchFamily="18" charset="0"/>
                <a:cs typeface="Arial" charset="0"/>
              </a:rPr>
              <a:t> OLDUĞU IŞLEM TÜRÜDÜR.</a:t>
            </a:r>
            <a:endParaRPr lang="de-DE" sz="2100" b="1" dirty="0" smtClean="0">
              <a:solidFill>
                <a:schemeClr val="accent1"/>
              </a:solidFill>
              <a:latin typeface="Bookman Old Style" pitchFamily="18" charset="0"/>
              <a:cs typeface="Times New Roman" pitchFamily="18" charset="0"/>
            </a:endParaRPr>
          </a:p>
          <a:p>
            <a:pPr algn="just">
              <a:lnSpc>
                <a:spcPct val="60000"/>
              </a:lnSpc>
            </a:pPr>
            <a:endParaRPr lang="tr-TR" sz="2100" b="1" dirty="0" smtClean="0">
              <a:solidFill>
                <a:schemeClr val="accent1"/>
              </a:solidFill>
              <a:latin typeface="Bookman Old Style" pitchFamily="18" charset="0"/>
            </a:endParaRPr>
          </a:p>
          <a:p>
            <a:pPr algn="just">
              <a:lnSpc>
                <a:spcPct val="110000"/>
              </a:lnSpc>
            </a:pPr>
            <a:r>
              <a:rPr lang="de-DE" sz="2100" dirty="0" smtClean="0">
                <a:latin typeface="Bookman Old Style" pitchFamily="18" charset="0"/>
                <a:cs typeface="Arial" charset="0"/>
              </a:rPr>
              <a:t>AKRED</a:t>
            </a:r>
            <a:r>
              <a:rPr lang="tr-TR" sz="2100" dirty="0" smtClean="0">
                <a:latin typeface="Bookman Old Style" pitchFamily="18" charset="0"/>
              </a:rPr>
              <a:t>İ</a:t>
            </a:r>
            <a:r>
              <a:rPr lang="de-DE" sz="2100" dirty="0" smtClean="0">
                <a:latin typeface="Bookman Old Style" pitchFamily="18" charset="0"/>
                <a:cs typeface="Arial" charset="0"/>
              </a:rPr>
              <a:t>T</a:t>
            </a:r>
            <a:r>
              <a:rPr lang="tr-TR" sz="2100" dirty="0" smtClean="0">
                <a:latin typeface="Bookman Old Style" pitchFamily="18" charset="0"/>
              </a:rPr>
              <a:t>İ</a:t>
            </a:r>
            <a:r>
              <a:rPr lang="de-DE" sz="2100" dirty="0" smtClean="0">
                <a:latin typeface="Bookman Old Style" pitchFamily="18" charset="0"/>
                <a:cs typeface="Arial" charset="0"/>
              </a:rPr>
              <a:t>F</a:t>
            </a:r>
            <a:r>
              <a:rPr lang="tr-TR" sz="2100" dirty="0" smtClean="0">
                <a:latin typeface="Bookman Old Style" pitchFamily="18" charset="0"/>
              </a:rPr>
              <a:t>İ</a:t>
            </a:r>
            <a:r>
              <a:rPr lang="de-DE" sz="2100" dirty="0" smtClean="0">
                <a:latin typeface="Bookman Old Style" pitchFamily="18" charset="0"/>
                <a:cs typeface="Arial" charset="0"/>
              </a:rPr>
              <a:t>N </a:t>
            </a:r>
            <a:r>
              <a:rPr lang="tr-TR" sz="2100" dirty="0" smtClean="0">
                <a:latin typeface="Bookman Old Style" pitchFamily="18" charset="0"/>
              </a:rPr>
              <a:t>İ</a:t>
            </a:r>
            <a:r>
              <a:rPr lang="de-DE" sz="2100" dirty="0" smtClean="0">
                <a:latin typeface="Bookman Old Style" pitchFamily="18" charset="0"/>
                <a:cs typeface="Arial" charset="0"/>
              </a:rPr>
              <a:t>LK LEHTARI</a:t>
            </a:r>
            <a:r>
              <a:rPr lang="tr-TR" sz="2100" dirty="0" smtClean="0">
                <a:latin typeface="Bookman Old Style" pitchFamily="18" charset="0"/>
                <a:cs typeface="Arial" charset="0"/>
              </a:rPr>
              <a:t>,</a:t>
            </a:r>
            <a:r>
              <a:rPr lang="de-DE" sz="2100" dirty="0" smtClean="0">
                <a:latin typeface="Bookman Old Style" pitchFamily="18" charset="0"/>
                <a:cs typeface="Arial" charset="0"/>
              </a:rPr>
              <a:t> </a:t>
            </a:r>
            <a:r>
              <a:rPr lang="de-DE" sz="2100" u="sng" dirty="0" smtClean="0">
                <a:latin typeface="Bookman Old Style" pitchFamily="18" charset="0"/>
                <a:cs typeface="Arial" charset="0"/>
              </a:rPr>
              <a:t>KEND</a:t>
            </a:r>
            <a:r>
              <a:rPr lang="tr-TR" sz="2100" u="sng" dirty="0" smtClean="0">
                <a:latin typeface="Bookman Old Style" pitchFamily="18" charset="0"/>
              </a:rPr>
              <a:t>İ</a:t>
            </a:r>
            <a:r>
              <a:rPr lang="de-DE" sz="2100" u="sng" dirty="0" smtClean="0">
                <a:latin typeface="Bookman Old Style" pitchFamily="18" charset="0"/>
                <a:cs typeface="Arial" charset="0"/>
              </a:rPr>
              <a:t>S</a:t>
            </a:r>
            <a:r>
              <a:rPr lang="tr-TR" sz="2100" u="sng" dirty="0" smtClean="0">
                <a:latin typeface="Bookman Old Style" pitchFamily="18" charset="0"/>
              </a:rPr>
              <a:t>İ</a:t>
            </a:r>
            <a:r>
              <a:rPr lang="de-DE" sz="2100" u="sng" dirty="0" smtClean="0">
                <a:latin typeface="Bookman Old Style" pitchFamily="18" charset="0"/>
                <a:cs typeface="Arial" charset="0"/>
              </a:rPr>
              <a:t>NE AÇILAN AKRED</a:t>
            </a:r>
            <a:r>
              <a:rPr lang="tr-TR" sz="2100" u="sng" dirty="0" smtClean="0">
                <a:latin typeface="Bookman Old Style" pitchFamily="18" charset="0"/>
              </a:rPr>
              <a:t>İ</a:t>
            </a:r>
            <a:r>
              <a:rPr lang="de-DE" sz="2100" u="sng" dirty="0" smtClean="0">
                <a:latin typeface="Bookman Old Style" pitchFamily="18" charset="0"/>
                <a:cs typeface="Arial" charset="0"/>
              </a:rPr>
              <a:t>T</a:t>
            </a:r>
            <a:r>
              <a:rPr lang="tr-TR" sz="2100" u="sng" dirty="0" smtClean="0">
                <a:latin typeface="Bookman Old Style" pitchFamily="18" charset="0"/>
              </a:rPr>
              <a:t>İ</a:t>
            </a:r>
            <a:r>
              <a:rPr lang="de-DE" sz="2100" u="sng" dirty="0" smtClean="0">
                <a:latin typeface="Bookman Old Style" pitchFamily="18" charset="0"/>
                <a:cs typeface="Arial" charset="0"/>
              </a:rPr>
              <a:t>F</a:t>
            </a:r>
            <a:r>
              <a:rPr lang="tr-TR" sz="2100" u="sng" dirty="0" smtClean="0">
                <a:latin typeface="Bookman Old Style" pitchFamily="18" charset="0"/>
              </a:rPr>
              <a:t>İ</a:t>
            </a:r>
            <a:r>
              <a:rPr lang="de-DE" sz="2100" u="sng" dirty="0" smtClean="0">
                <a:latin typeface="Bookman Old Style" pitchFamily="18" charset="0"/>
                <a:cs typeface="Arial" charset="0"/>
              </a:rPr>
              <a:t> </a:t>
            </a:r>
            <a:r>
              <a:rPr lang="tr-TR" sz="2100" u="sng" dirty="0" smtClean="0">
                <a:solidFill>
                  <a:schemeClr val="accent1"/>
                </a:solidFill>
                <a:latin typeface="Bookman Old Style" pitchFamily="18" charset="0"/>
                <a:cs typeface="Arial" charset="0"/>
              </a:rPr>
              <a:t>BANKAYA </a:t>
            </a:r>
            <a:r>
              <a:rPr lang="de-DE" sz="2100" u="sng" dirty="0" smtClean="0">
                <a:solidFill>
                  <a:schemeClr val="accent1"/>
                </a:solidFill>
                <a:latin typeface="Bookman Old Style" pitchFamily="18" charset="0"/>
                <a:cs typeface="Arial" charset="0"/>
              </a:rPr>
              <a:t>TEM</a:t>
            </a:r>
            <a:r>
              <a:rPr lang="tr-TR" sz="2100" u="sng" dirty="0" smtClean="0">
                <a:solidFill>
                  <a:schemeClr val="accent1"/>
                </a:solidFill>
                <a:latin typeface="Bookman Old Style" pitchFamily="18" charset="0"/>
                <a:cs typeface="Arial" charset="0"/>
              </a:rPr>
              <a:t>İ</a:t>
            </a:r>
            <a:r>
              <a:rPr lang="de-DE" sz="2100" u="sng" dirty="0" smtClean="0">
                <a:solidFill>
                  <a:schemeClr val="accent1"/>
                </a:solidFill>
                <a:latin typeface="Bookman Old Style" pitchFamily="18" charset="0"/>
                <a:cs typeface="Arial" charset="0"/>
              </a:rPr>
              <a:t>NAT GÖSTERMEK SURET</a:t>
            </a:r>
            <a:r>
              <a:rPr lang="tr-TR" sz="2100" u="sng" dirty="0" smtClean="0">
                <a:solidFill>
                  <a:schemeClr val="accent1"/>
                </a:solidFill>
                <a:latin typeface="Bookman Old Style" pitchFamily="18" charset="0"/>
              </a:rPr>
              <a:t>İ</a:t>
            </a:r>
            <a:r>
              <a:rPr lang="de-DE" sz="2100" u="sng" dirty="0" smtClean="0">
                <a:solidFill>
                  <a:schemeClr val="accent1"/>
                </a:solidFill>
                <a:latin typeface="Bookman Old Style" pitchFamily="18" charset="0"/>
                <a:cs typeface="Arial" charset="0"/>
              </a:rPr>
              <a:t>YLE</a:t>
            </a:r>
            <a:r>
              <a:rPr lang="de-DE" sz="2100" dirty="0" smtClean="0">
                <a:latin typeface="Bookman Old Style" pitchFamily="18" charset="0"/>
                <a:cs typeface="Arial" charset="0"/>
              </a:rPr>
              <a:t>, MALLARIN ASIL SATICISI VEYA </a:t>
            </a:r>
            <a:r>
              <a:rPr lang="tr-TR" sz="2100" dirty="0" smtClean="0">
                <a:latin typeface="Bookman Old Style" pitchFamily="18" charset="0"/>
              </a:rPr>
              <a:t>İ</a:t>
            </a:r>
            <a:r>
              <a:rPr lang="de-DE" sz="2100" dirty="0" smtClean="0">
                <a:latin typeface="Bookman Old Style" pitchFamily="18" charset="0"/>
                <a:cs typeface="Arial" charset="0"/>
              </a:rPr>
              <a:t>MALATÇISI LEH</a:t>
            </a:r>
            <a:r>
              <a:rPr lang="tr-TR" sz="2100" dirty="0" smtClean="0">
                <a:latin typeface="Bookman Old Style" pitchFamily="18" charset="0"/>
              </a:rPr>
              <a:t>İ</a:t>
            </a:r>
            <a:r>
              <a:rPr lang="de-DE" sz="2100" dirty="0" smtClean="0">
                <a:latin typeface="Bookman Old Style" pitchFamily="18" charset="0"/>
                <a:cs typeface="Arial" charset="0"/>
              </a:rPr>
              <a:t>NE, KEND</a:t>
            </a:r>
            <a:r>
              <a:rPr lang="tr-TR" sz="2100" dirty="0" smtClean="0">
                <a:latin typeface="Bookman Old Style" pitchFamily="18" charset="0"/>
              </a:rPr>
              <a:t>İ</a:t>
            </a:r>
            <a:r>
              <a:rPr lang="de-DE" sz="2100" dirty="0" smtClean="0">
                <a:latin typeface="Bookman Old Style" pitchFamily="18" charset="0"/>
                <a:cs typeface="Arial" charset="0"/>
              </a:rPr>
              <a:t>S</a:t>
            </a:r>
            <a:r>
              <a:rPr lang="tr-TR" sz="2100" dirty="0" smtClean="0">
                <a:latin typeface="Bookman Old Style" pitchFamily="18" charset="0"/>
              </a:rPr>
              <a:t>İ</a:t>
            </a:r>
            <a:r>
              <a:rPr lang="de-DE" sz="2100" dirty="0" smtClean="0">
                <a:latin typeface="Bookman Old Style" pitchFamily="18" charset="0"/>
                <a:cs typeface="Arial" charset="0"/>
              </a:rPr>
              <a:t>NE AÇILAN AKRED</a:t>
            </a:r>
            <a:r>
              <a:rPr lang="tr-TR" sz="2100" dirty="0" smtClean="0">
                <a:latin typeface="Bookman Old Style" pitchFamily="18" charset="0"/>
              </a:rPr>
              <a:t>İ</a:t>
            </a:r>
            <a:r>
              <a:rPr lang="de-DE" sz="2100" dirty="0" smtClean="0">
                <a:latin typeface="Bookman Old Style" pitchFamily="18" charset="0"/>
                <a:cs typeface="Arial" charset="0"/>
              </a:rPr>
              <a:t>T</a:t>
            </a:r>
            <a:r>
              <a:rPr lang="tr-TR" sz="2100" dirty="0" smtClean="0">
                <a:latin typeface="Bookman Old Style" pitchFamily="18" charset="0"/>
              </a:rPr>
              <a:t>İ</a:t>
            </a:r>
            <a:r>
              <a:rPr lang="de-DE" sz="2100" dirty="0" smtClean="0">
                <a:latin typeface="Bookman Old Style" pitchFamily="18" charset="0"/>
                <a:cs typeface="Arial" charset="0"/>
              </a:rPr>
              <a:t>FTEK</a:t>
            </a:r>
            <a:r>
              <a:rPr lang="tr-TR" sz="2100" dirty="0" smtClean="0">
                <a:latin typeface="Bookman Old Style" pitchFamily="18" charset="0"/>
              </a:rPr>
              <a:t>İ</a:t>
            </a:r>
            <a:r>
              <a:rPr lang="de-DE" sz="2100" dirty="0" smtClean="0">
                <a:latin typeface="Bookman Old Style" pitchFamily="18" charset="0"/>
                <a:cs typeface="Arial" charset="0"/>
              </a:rPr>
              <a:t> AYNI ÖZELL</a:t>
            </a:r>
            <a:r>
              <a:rPr lang="tr-TR" sz="2100" dirty="0" smtClean="0">
                <a:latin typeface="Bookman Old Style" pitchFamily="18" charset="0"/>
              </a:rPr>
              <a:t>İ</a:t>
            </a:r>
            <a:r>
              <a:rPr lang="de-DE" sz="2100" dirty="0" smtClean="0">
                <a:latin typeface="Bookman Old Style" pitchFamily="18" charset="0"/>
                <a:cs typeface="Arial" charset="0"/>
              </a:rPr>
              <a:t>KLER</a:t>
            </a:r>
            <a:r>
              <a:rPr lang="tr-TR" sz="2100" dirty="0" smtClean="0">
                <a:latin typeface="Bookman Old Style" pitchFamily="18" charset="0"/>
              </a:rPr>
              <a:t>İ</a:t>
            </a:r>
            <a:r>
              <a:rPr lang="de-DE" sz="2100" dirty="0" smtClean="0">
                <a:latin typeface="Bookman Old Style" pitchFamily="18" charset="0"/>
                <a:cs typeface="Arial" charset="0"/>
              </a:rPr>
              <a:t> TAŞIYAN B</a:t>
            </a:r>
            <a:r>
              <a:rPr lang="tr-TR" sz="2100" dirty="0" smtClean="0">
                <a:latin typeface="Bookman Old Style" pitchFamily="18" charset="0"/>
              </a:rPr>
              <a:t>İ</a:t>
            </a:r>
            <a:r>
              <a:rPr lang="de-DE" sz="2100" dirty="0" smtClean="0">
                <a:latin typeface="Bookman Old Style" pitchFamily="18" charset="0"/>
                <a:cs typeface="Arial" charset="0"/>
              </a:rPr>
              <a:t>R AKRED</a:t>
            </a:r>
            <a:r>
              <a:rPr lang="tr-TR" sz="2100" dirty="0" smtClean="0">
                <a:latin typeface="Bookman Old Style" pitchFamily="18" charset="0"/>
              </a:rPr>
              <a:t>İ</a:t>
            </a:r>
            <a:r>
              <a:rPr lang="de-DE" sz="2100" dirty="0" smtClean="0">
                <a:latin typeface="Bookman Old Style" pitchFamily="18" charset="0"/>
                <a:cs typeface="Arial" charset="0"/>
              </a:rPr>
              <a:t>T</a:t>
            </a:r>
            <a:r>
              <a:rPr lang="tr-TR" sz="2100" dirty="0" smtClean="0">
                <a:latin typeface="Bookman Old Style" pitchFamily="18" charset="0"/>
              </a:rPr>
              <a:t>İ</a:t>
            </a:r>
            <a:r>
              <a:rPr lang="de-DE" sz="2100" dirty="0" smtClean="0">
                <a:latin typeface="Bookman Old Style" pitchFamily="18" charset="0"/>
                <a:cs typeface="Arial" charset="0"/>
              </a:rPr>
              <a:t>F AÇILMASINI </a:t>
            </a:r>
            <a:r>
              <a:rPr lang="tr-TR" sz="2100" dirty="0" smtClean="0">
                <a:latin typeface="Bookman Old Style" pitchFamily="18" charset="0"/>
              </a:rPr>
              <a:t>İ</a:t>
            </a:r>
            <a:r>
              <a:rPr lang="de-DE" sz="2100" dirty="0" smtClean="0">
                <a:latin typeface="Bookman Old Style" pitchFamily="18" charset="0"/>
                <a:cs typeface="Arial" charset="0"/>
              </a:rPr>
              <a:t>STER.</a:t>
            </a:r>
            <a:endParaRPr lang="de-DE" sz="2100" dirty="0" smtClean="0">
              <a:latin typeface="Bookman Old Style" pitchFamily="18" charset="0"/>
              <a:cs typeface="Times New Roman" pitchFamily="18" charset="0"/>
            </a:endParaRPr>
          </a:p>
          <a:p>
            <a:pPr algn="just"/>
            <a:r>
              <a:rPr lang="tr-TR" sz="2000" dirty="0" smtClean="0">
                <a:latin typeface="Bookman Old Style" pitchFamily="18" charset="0"/>
                <a:cs typeface="Arial" charset="0"/>
              </a:rPr>
              <a:t> </a:t>
            </a:r>
            <a:r>
              <a:rPr lang="tr-TR" sz="2100" dirty="0" smtClean="0">
                <a:latin typeface="Bookman Old Style" pitchFamily="18" charset="0"/>
              </a:rPr>
              <a:t> </a:t>
            </a:r>
            <a:endParaRPr lang="en-US" sz="2100"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1122"/>
                                        </p:tgtEl>
                                        <p:attrNameLst>
                                          <p:attrName>style.visibility</p:attrName>
                                        </p:attrNameLst>
                                      </p:cBhvr>
                                      <p:to>
                                        <p:strVal val="visible"/>
                                      </p:to>
                                    </p:set>
                                    <p:anim calcmode="lin" valueType="num">
                                      <p:cBhvr additive="base">
                                        <p:cTn id="7" dur="500" fill="hold"/>
                                        <p:tgtEl>
                                          <p:spTgt spid="261122"/>
                                        </p:tgtEl>
                                        <p:attrNameLst>
                                          <p:attrName>ppt_x</p:attrName>
                                        </p:attrNameLst>
                                      </p:cBhvr>
                                      <p:tavLst>
                                        <p:tav tm="0">
                                          <p:val>
                                            <p:strVal val="#ppt_x"/>
                                          </p:val>
                                        </p:tav>
                                        <p:tav tm="100000">
                                          <p:val>
                                            <p:strVal val="#ppt_x"/>
                                          </p:val>
                                        </p:tav>
                                      </p:tavLst>
                                    </p:anim>
                                    <p:anim calcmode="lin" valueType="num">
                                      <p:cBhvr additive="base">
                                        <p:cTn id="8" dur="500" fill="hold"/>
                                        <p:tgtEl>
                                          <p:spTgt spid="26112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61123">
                                            <p:txEl>
                                              <p:pRg st="1" end="1"/>
                                            </p:txEl>
                                          </p:spTgt>
                                        </p:tgtEl>
                                        <p:attrNameLst>
                                          <p:attrName>style.visibility</p:attrName>
                                        </p:attrNameLst>
                                      </p:cBhvr>
                                      <p:to>
                                        <p:strVal val="visible"/>
                                      </p:to>
                                    </p:set>
                                    <p:anim calcmode="lin" valueType="num">
                                      <p:cBhvr additive="base">
                                        <p:cTn id="12" dur="500" fill="hold"/>
                                        <p:tgtEl>
                                          <p:spTgt spid="26112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6112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61123">
                                            <p:txEl>
                                              <p:pRg st="2" end="2"/>
                                            </p:txEl>
                                          </p:spTgt>
                                        </p:tgtEl>
                                        <p:attrNameLst>
                                          <p:attrName>style.visibility</p:attrName>
                                        </p:attrNameLst>
                                      </p:cBhvr>
                                      <p:to>
                                        <p:strVal val="visible"/>
                                      </p:to>
                                    </p:set>
                                    <p:anim calcmode="lin" valueType="num">
                                      <p:cBhvr additive="base">
                                        <p:cTn id="17" dur="500" fill="hold"/>
                                        <p:tgtEl>
                                          <p:spTgt spid="26112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6112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61123">
                                            <p:txEl>
                                              <p:pRg st="4" end="4"/>
                                            </p:txEl>
                                          </p:spTgt>
                                        </p:tgtEl>
                                        <p:attrNameLst>
                                          <p:attrName>style.visibility</p:attrName>
                                        </p:attrNameLst>
                                      </p:cBhvr>
                                      <p:to>
                                        <p:strVal val="visible"/>
                                      </p:to>
                                    </p:set>
                                    <p:anim calcmode="lin" valueType="num">
                                      <p:cBhvr additive="base">
                                        <p:cTn id="22" dur="500" fill="hold"/>
                                        <p:tgtEl>
                                          <p:spTgt spid="261123">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61123">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61123">
                                            <p:txEl>
                                              <p:pRg st="6" end="6"/>
                                            </p:txEl>
                                          </p:spTgt>
                                        </p:tgtEl>
                                        <p:attrNameLst>
                                          <p:attrName>style.visibility</p:attrName>
                                        </p:attrNameLst>
                                      </p:cBhvr>
                                      <p:to>
                                        <p:strVal val="visible"/>
                                      </p:to>
                                    </p:set>
                                    <p:anim calcmode="lin" valueType="num">
                                      <p:cBhvr additive="base">
                                        <p:cTn id="27" dur="500" fill="hold"/>
                                        <p:tgtEl>
                                          <p:spTgt spid="26112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61123">
                                            <p:txEl>
                                              <p:pRg st="6" end="6"/>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61123">
                                            <p:txEl>
                                              <p:pRg st="7" end="7"/>
                                            </p:txEl>
                                          </p:spTgt>
                                        </p:tgtEl>
                                        <p:attrNameLst>
                                          <p:attrName>style.visibility</p:attrName>
                                        </p:attrNameLst>
                                      </p:cBhvr>
                                      <p:to>
                                        <p:strVal val="visible"/>
                                      </p:to>
                                    </p:set>
                                    <p:anim calcmode="lin" valueType="num">
                                      <p:cBhvr additive="base">
                                        <p:cTn id="32" dur="500" fill="hold"/>
                                        <p:tgtEl>
                                          <p:spTgt spid="261123">
                                            <p:txEl>
                                              <p:pRg st="7" end="7"/>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6112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autoUpdateAnimBg="0"/>
      <p:bldP spid="261123" grpId="0" build="p" autoUpdateAnimBg="0" advAuto="100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Veri Yer Tutucusu"/>
          <p:cNvSpPr>
            <a:spLocks noGrp="1"/>
          </p:cNvSpPr>
          <p:nvPr>
            <p:ph type="dt" sz="half" idx="10"/>
          </p:nvPr>
        </p:nvSpPr>
        <p:spPr/>
        <p:txBody>
          <a:bodyPr/>
          <a:lstStyle/>
          <a:p>
            <a:pPr>
              <a:defRPr/>
            </a:pPr>
            <a:fld id="{7D4EE5A9-EAB1-4861-849E-5E07963E87DC}" type="datetime1">
              <a:rPr lang="tr-TR" smtClean="0"/>
              <a:pPr>
                <a:defRPr/>
              </a:pPr>
              <a:t>08.03.2019</a:t>
            </a:fld>
            <a:endParaRPr lang="tr-TR"/>
          </a:p>
        </p:txBody>
      </p:sp>
      <p:sp>
        <p:nvSpPr>
          <p:cNvPr id="5" name="4 Metin kutusu"/>
          <p:cNvSpPr txBox="1"/>
          <p:nvPr/>
        </p:nvSpPr>
        <p:spPr>
          <a:xfrm>
            <a:off x="683568" y="1124744"/>
            <a:ext cx="7776864" cy="5216813"/>
          </a:xfrm>
          <a:prstGeom prst="rect">
            <a:avLst/>
          </a:prstGeom>
          <a:noFill/>
        </p:spPr>
        <p:txBody>
          <a:bodyPr wrap="square" rtlCol="0">
            <a:spAutoFit/>
          </a:bodyPr>
          <a:lstStyle/>
          <a:p>
            <a:r>
              <a:rPr lang="tr-TR" sz="2100" b="1" u="sng" dirty="0" smtClean="0">
                <a:latin typeface="Bookman Old Style" pitchFamily="18" charset="0"/>
              </a:rPr>
              <a:t>Kırmızı Şartlı Akreditif (</a:t>
            </a:r>
            <a:r>
              <a:rPr lang="tr-TR" sz="2100" b="1" u="sng" dirty="0" err="1" smtClean="0">
                <a:latin typeface="Bookman Old Style" pitchFamily="18" charset="0"/>
              </a:rPr>
              <a:t>Red</a:t>
            </a:r>
            <a:r>
              <a:rPr lang="tr-TR" sz="2100" b="1" u="sng" dirty="0" smtClean="0">
                <a:latin typeface="Bookman Old Style" pitchFamily="18" charset="0"/>
              </a:rPr>
              <a:t> </a:t>
            </a:r>
            <a:r>
              <a:rPr lang="tr-TR" sz="2100" b="1" u="sng" dirty="0" err="1" smtClean="0">
                <a:latin typeface="Bookman Old Style" pitchFamily="18" charset="0"/>
              </a:rPr>
              <a:t>Clause</a:t>
            </a:r>
            <a:r>
              <a:rPr lang="tr-TR" sz="2100" b="1" u="sng" dirty="0" smtClean="0">
                <a:latin typeface="Bookman Old Style" pitchFamily="18" charset="0"/>
              </a:rPr>
              <a:t> L/C)</a:t>
            </a:r>
          </a:p>
          <a:p>
            <a:pPr algn="just"/>
            <a:r>
              <a:rPr lang="tr-TR" sz="2100" dirty="0" smtClean="0">
                <a:latin typeface="Bookman Old Style" pitchFamily="18" charset="0"/>
              </a:rPr>
              <a:t> </a:t>
            </a:r>
          </a:p>
          <a:p>
            <a:pPr algn="just"/>
            <a:r>
              <a:rPr lang="tr-TR" sz="2100" dirty="0" smtClean="0">
                <a:latin typeface="Bookman Old Style" pitchFamily="18" charset="0"/>
              </a:rPr>
              <a:t>Bazı durumlarda ithalatçı firmalar, ihracatçılarına sevkiyatın yapılmasından önce peşin ödeme yapmak isteyebilirler. Bir başka deyişle ithalatçı açmış olduğu akreditifin tamamını veya bir bölümünü peşinen ihracatçıya kullandırabilir. Bu durumda ithalatçı Bankasından ihracatçı lehine </a:t>
            </a:r>
            <a:r>
              <a:rPr lang="tr-TR" sz="2100" dirty="0" err="1" smtClean="0">
                <a:latin typeface="Bookman Old Style" pitchFamily="18" charset="0"/>
              </a:rPr>
              <a:t>red</a:t>
            </a:r>
            <a:r>
              <a:rPr lang="tr-TR" sz="2100" dirty="0" smtClean="0">
                <a:latin typeface="Bookman Old Style" pitchFamily="18" charset="0"/>
              </a:rPr>
              <a:t> </a:t>
            </a:r>
            <a:r>
              <a:rPr lang="tr-TR" sz="2100" dirty="0" err="1" smtClean="0">
                <a:latin typeface="Bookman Old Style" pitchFamily="18" charset="0"/>
              </a:rPr>
              <a:t>clause</a:t>
            </a:r>
            <a:r>
              <a:rPr lang="tr-TR" sz="2100" dirty="0" smtClean="0">
                <a:latin typeface="Bookman Old Style" pitchFamily="18" charset="0"/>
              </a:rPr>
              <a:t> bir akreditif açması talebinde bulunur.</a:t>
            </a:r>
          </a:p>
          <a:p>
            <a:pPr algn="just"/>
            <a:r>
              <a:rPr lang="tr-TR" sz="2100" dirty="0" smtClean="0">
                <a:latin typeface="Bookman Old Style" pitchFamily="18" charset="0"/>
              </a:rPr>
              <a:t> </a:t>
            </a:r>
          </a:p>
          <a:p>
            <a:pPr algn="just"/>
            <a:r>
              <a:rPr lang="tr-TR" sz="2100" dirty="0" smtClean="0">
                <a:latin typeface="Bookman Old Style" pitchFamily="18" charset="0"/>
              </a:rPr>
              <a:t>Bütün akreditif nevilerinde akreditifin kullanılması, malların sevk ve vesaikinin Bankaya tevdi olunmasına bağlı olduğu halde </a:t>
            </a:r>
            <a:r>
              <a:rPr lang="tr-TR" sz="2100" dirty="0" err="1" smtClean="0">
                <a:latin typeface="Bookman Old Style" pitchFamily="18" charset="0"/>
              </a:rPr>
              <a:t>red</a:t>
            </a:r>
            <a:r>
              <a:rPr lang="tr-TR" sz="2100" dirty="0" smtClean="0">
                <a:latin typeface="Bookman Old Style" pitchFamily="18" charset="0"/>
              </a:rPr>
              <a:t> </a:t>
            </a:r>
            <a:r>
              <a:rPr lang="tr-TR" sz="2100" dirty="0" err="1" smtClean="0">
                <a:latin typeface="Bookman Old Style" pitchFamily="18" charset="0"/>
              </a:rPr>
              <a:t>clause</a:t>
            </a:r>
            <a:r>
              <a:rPr lang="tr-TR" sz="2100" dirty="0" smtClean="0">
                <a:latin typeface="Bookman Old Style" pitchFamily="18" charset="0"/>
              </a:rPr>
              <a:t> akreditif, sevk ve belgelerin ibrazına gerek kalmaksızın ödeme yapmaya imkan vermektedir.</a:t>
            </a:r>
          </a:p>
          <a:p>
            <a:endParaRPr lang="tr-TR"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Veri Yer Tutucusu"/>
          <p:cNvSpPr>
            <a:spLocks noGrp="1"/>
          </p:cNvSpPr>
          <p:nvPr>
            <p:ph type="dt" sz="half" idx="10"/>
          </p:nvPr>
        </p:nvSpPr>
        <p:spPr/>
        <p:txBody>
          <a:bodyPr/>
          <a:lstStyle/>
          <a:p>
            <a:pPr>
              <a:defRPr/>
            </a:pPr>
            <a:fld id="{7D4EE5A9-EAB1-4861-849E-5E07963E87DC}" type="datetime1">
              <a:rPr lang="tr-TR" smtClean="0"/>
              <a:pPr>
                <a:defRPr/>
              </a:pPr>
              <a:t>08.03.2019</a:t>
            </a:fld>
            <a:endParaRPr lang="tr-TR"/>
          </a:p>
        </p:txBody>
      </p:sp>
      <p:sp>
        <p:nvSpPr>
          <p:cNvPr id="4" name="3 Metin kutusu"/>
          <p:cNvSpPr txBox="1"/>
          <p:nvPr/>
        </p:nvSpPr>
        <p:spPr>
          <a:xfrm>
            <a:off x="611560" y="1124744"/>
            <a:ext cx="8136904" cy="4893647"/>
          </a:xfrm>
          <a:prstGeom prst="rect">
            <a:avLst/>
          </a:prstGeom>
          <a:noFill/>
        </p:spPr>
        <p:txBody>
          <a:bodyPr wrap="square" rtlCol="0">
            <a:spAutoFit/>
          </a:bodyPr>
          <a:lstStyle/>
          <a:p>
            <a:r>
              <a:rPr lang="tr-TR" sz="2100" b="1" u="sng" dirty="0" smtClean="0">
                <a:latin typeface="Bookman Old Style" pitchFamily="18" charset="0"/>
              </a:rPr>
              <a:t>Yeşil Şartlı Akreditif (</a:t>
            </a:r>
            <a:r>
              <a:rPr lang="tr-TR" sz="2100" b="1" u="sng" dirty="0" err="1" smtClean="0">
                <a:latin typeface="Bookman Old Style" pitchFamily="18" charset="0"/>
              </a:rPr>
              <a:t>Green</a:t>
            </a:r>
            <a:r>
              <a:rPr lang="tr-TR" sz="2100" b="1" u="sng" dirty="0" smtClean="0">
                <a:latin typeface="Bookman Old Style" pitchFamily="18" charset="0"/>
              </a:rPr>
              <a:t> </a:t>
            </a:r>
            <a:r>
              <a:rPr lang="tr-TR" sz="2100" b="1" u="sng" dirty="0" err="1" smtClean="0">
                <a:latin typeface="Bookman Old Style" pitchFamily="18" charset="0"/>
              </a:rPr>
              <a:t>Clause</a:t>
            </a:r>
            <a:r>
              <a:rPr lang="tr-TR" sz="2100" b="1" u="sng" dirty="0" smtClean="0">
                <a:latin typeface="Bookman Old Style" pitchFamily="18" charset="0"/>
              </a:rPr>
              <a:t> L/C) (Peşin Ödemeli Akreditif)</a:t>
            </a:r>
          </a:p>
          <a:p>
            <a:r>
              <a:rPr lang="tr-TR" sz="2100" dirty="0" smtClean="0">
                <a:latin typeface="Bookman Old Style" pitchFamily="18" charset="0"/>
              </a:rPr>
              <a:t> </a:t>
            </a:r>
          </a:p>
          <a:p>
            <a:pPr algn="just"/>
            <a:r>
              <a:rPr lang="tr-TR" sz="2100" dirty="0" smtClean="0">
                <a:latin typeface="Bookman Old Style" pitchFamily="18" charset="0"/>
              </a:rPr>
              <a:t>Akreditifi açan Banka lehine, akreditifin kullanıcısı tarafından bir teminat mektubu verilmemişse, </a:t>
            </a:r>
            <a:r>
              <a:rPr lang="tr-TR" sz="2100" dirty="0" err="1" smtClean="0">
                <a:latin typeface="Bookman Old Style" pitchFamily="18" charset="0"/>
              </a:rPr>
              <a:t>red</a:t>
            </a:r>
            <a:r>
              <a:rPr lang="tr-TR" sz="2100" dirty="0" smtClean="0">
                <a:latin typeface="Bookman Old Style" pitchFamily="18" charset="0"/>
              </a:rPr>
              <a:t> </a:t>
            </a:r>
            <a:r>
              <a:rPr lang="tr-TR" sz="2100" dirty="0" err="1" smtClean="0">
                <a:latin typeface="Bookman Old Style" pitchFamily="18" charset="0"/>
              </a:rPr>
              <a:t>clause</a:t>
            </a:r>
            <a:r>
              <a:rPr lang="tr-TR" sz="2100" dirty="0" smtClean="0">
                <a:latin typeface="Bookman Old Style" pitchFamily="18" charset="0"/>
              </a:rPr>
              <a:t> akreditifleri açtıran firmalar büyük risklere girerler. Bu riskler </a:t>
            </a:r>
            <a:r>
              <a:rPr lang="tr-TR" sz="2100" dirty="0" err="1" smtClean="0">
                <a:latin typeface="Bookman Old Style" pitchFamily="18" charset="0"/>
              </a:rPr>
              <a:t>green</a:t>
            </a:r>
            <a:r>
              <a:rPr lang="tr-TR" sz="2100" dirty="0" smtClean="0">
                <a:latin typeface="Bookman Old Style" pitchFamily="18" charset="0"/>
              </a:rPr>
              <a:t> </a:t>
            </a:r>
            <a:r>
              <a:rPr lang="tr-TR" sz="2100" dirty="0" err="1" smtClean="0">
                <a:latin typeface="Bookman Old Style" pitchFamily="18" charset="0"/>
              </a:rPr>
              <a:t>clause</a:t>
            </a:r>
            <a:r>
              <a:rPr lang="tr-TR" sz="2100" dirty="0" smtClean="0">
                <a:latin typeface="Bookman Old Style" pitchFamily="18" charset="0"/>
              </a:rPr>
              <a:t> akreditifler ile en aza indirebilir. </a:t>
            </a:r>
            <a:r>
              <a:rPr lang="tr-TR" sz="2100" dirty="0" err="1" smtClean="0">
                <a:latin typeface="Bookman Old Style" pitchFamily="18" charset="0"/>
              </a:rPr>
              <a:t>Green</a:t>
            </a:r>
            <a:r>
              <a:rPr lang="tr-TR" sz="2100" dirty="0" smtClean="0">
                <a:latin typeface="Bookman Old Style" pitchFamily="18" charset="0"/>
              </a:rPr>
              <a:t> </a:t>
            </a:r>
            <a:r>
              <a:rPr lang="tr-TR" sz="2100" dirty="0" err="1" smtClean="0">
                <a:latin typeface="Bookman Old Style" pitchFamily="18" charset="0"/>
              </a:rPr>
              <a:t>clause</a:t>
            </a:r>
            <a:r>
              <a:rPr lang="tr-TR" sz="2100" dirty="0" smtClean="0">
                <a:latin typeface="Bookman Old Style" pitchFamily="18" charset="0"/>
              </a:rPr>
              <a:t> akreditif de, ihracatçının malları sevk etmesinden önce </a:t>
            </a:r>
            <a:r>
              <a:rPr lang="tr-TR" sz="2100" dirty="0" err="1" smtClean="0">
                <a:latin typeface="Bookman Old Style" pitchFamily="18" charset="0"/>
              </a:rPr>
              <a:t>akreditifden</a:t>
            </a:r>
            <a:r>
              <a:rPr lang="tr-TR" sz="2100" dirty="0" smtClean="0">
                <a:latin typeface="Bookman Old Style" pitchFamily="18" charset="0"/>
              </a:rPr>
              <a:t> tahsilat yapılmasına olanak tanımaktadır. Ancak bu peşin ödemeler, malların mülkiyetini Bankaya devreden ambar teslim makbuzları ile garanti altına alınmaktadır. Ambar teslim makbuzları, ambar firması tarafından düzenlenir ve depolanan malların değerini belirtir. </a:t>
            </a:r>
          </a:p>
          <a:p>
            <a:endParaRPr lang="tr-TR"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827584" y="980728"/>
            <a:ext cx="7488832" cy="5016758"/>
          </a:xfrm>
          <a:prstGeom prst="rect">
            <a:avLst/>
          </a:prstGeom>
          <a:noFill/>
        </p:spPr>
        <p:txBody>
          <a:bodyPr wrap="square">
            <a:spAutoFit/>
          </a:bodyPr>
          <a:lstStyle/>
          <a:p>
            <a:pPr algn="ctr" fontAlgn="auto">
              <a:spcBef>
                <a:spcPts val="0"/>
              </a:spcBef>
              <a:spcAft>
                <a:spcPts val="0"/>
              </a:spcAft>
              <a:defRPr/>
            </a:pPr>
            <a:r>
              <a:rPr lang="tr-TR" sz="8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Teşekkürler  </a:t>
            </a:r>
          </a:p>
          <a:p>
            <a:pPr algn="ctr" fontAlgn="auto">
              <a:spcBef>
                <a:spcPts val="0"/>
              </a:spcBef>
              <a:spcAft>
                <a:spcPts val="0"/>
              </a:spcAft>
              <a:defRPr/>
            </a:pPr>
            <a:r>
              <a:rPr lang="tr-T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Ozan Hikmet YILMAZ  </a:t>
            </a:r>
          </a:p>
          <a:p>
            <a:pPr algn="ctr" fontAlgn="auto">
              <a:spcBef>
                <a:spcPts val="0"/>
              </a:spcBef>
              <a:spcAft>
                <a:spcPts val="0"/>
              </a:spcAft>
              <a:defRPr/>
            </a:pPr>
            <a:r>
              <a:rPr lang="tr-T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0 532 588 80 19 </a:t>
            </a:r>
          </a:p>
          <a:p>
            <a:pPr algn="ctr" fontAlgn="auto">
              <a:spcBef>
                <a:spcPts val="0"/>
              </a:spcBef>
              <a:spcAft>
                <a:spcPts val="0"/>
              </a:spcAft>
              <a:defRPr/>
            </a:pPr>
            <a:r>
              <a:rPr lang="tr-T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ozan@asyaglobal.com.tr</a:t>
            </a:r>
          </a:p>
          <a:p>
            <a:pPr algn="ctr" fontAlgn="auto">
              <a:spcBef>
                <a:spcPts val="0"/>
              </a:spcBef>
              <a:spcAft>
                <a:spcPts val="0"/>
              </a:spcAft>
              <a:defRPr/>
            </a:pPr>
            <a:r>
              <a:rPr lang="tr-T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e-disticaret@hotmail.com</a:t>
            </a:r>
            <a:endParaRPr lang="tr-T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a:p>
            <a:pPr algn="ctr" fontAlgn="auto">
              <a:spcBef>
                <a:spcPts val="0"/>
              </a:spcBef>
              <a:spcAft>
                <a:spcPts val="0"/>
              </a:spcAft>
              <a:defRPr/>
            </a:pPr>
            <a:endParaRPr lang="tr-TR"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6" name="5 Veri Yer Tutucusu"/>
          <p:cNvSpPr>
            <a:spLocks noGrp="1"/>
          </p:cNvSpPr>
          <p:nvPr>
            <p:ph type="dt" sz="half" idx="10"/>
          </p:nvPr>
        </p:nvSpPr>
        <p:spPr/>
        <p:txBody>
          <a:bodyPr/>
          <a:lstStyle/>
          <a:p>
            <a:pPr>
              <a:defRPr/>
            </a:pPr>
            <a:fld id="{7D4EE5A9-EAB1-4861-849E-5E07963E87DC}" type="datetime1">
              <a:rPr lang="tr-TR" smtClean="0"/>
              <a:pPr>
                <a:defRPr/>
              </a:pPr>
              <a:t>08.03.2019</a:t>
            </a:fld>
            <a:endParaRPr lang="tr-TR" dirty="0"/>
          </a:p>
        </p:txBody>
      </p:sp>
      <p:sp>
        <p:nvSpPr>
          <p:cNvPr id="7" name="6 Altbilgi Yer Tutucusu"/>
          <p:cNvSpPr>
            <a:spLocks noGrp="1"/>
          </p:cNvSpPr>
          <p:nvPr>
            <p:ph type="ftr" sz="quarter" idx="11"/>
          </p:nvPr>
        </p:nvSpPr>
        <p:spPr>
          <a:xfrm>
            <a:off x="2667000" y="6356350"/>
            <a:ext cx="3561184" cy="365125"/>
          </a:xfrm>
        </p:spPr>
        <p:txBody>
          <a:bodyPr/>
          <a:lstStyle/>
          <a:p>
            <a:pPr>
              <a:defRPr/>
            </a:pPr>
            <a:r>
              <a:rPr lang="tr-TR" dirty="0" smtClean="0"/>
              <a:t>Ozan Hikmet YILMAZ / Gümrük Müşavir Yardımcısı</a:t>
            </a:r>
            <a:endParaRPr lang="tr-TR"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Grp="1" noChangeArrowheads="1"/>
          </p:cNvSpPr>
          <p:nvPr>
            <p:ph type="ctrTitle"/>
          </p:nvPr>
        </p:nvSpPr>
        <p:spPr>
          <a:xfrm>
            <a:off x="611188" y="260350"/>
            <a:ext cx="7848600" cy="720725"/>
          </a:xfrm>
        </p:spPr>
        <p:txBody>
          <a:bodyPr/>
          <a:lstStyle/>
          <a:p>
            <a:r>
              <a:rPr lang="tr-TR" sz="2800" b="1" dirty="0" smtClean="0">
                <a:solidFill>
                  <a:srgbClr val="FFFF00"/>
                </a:solidFill>
              </a:rPr>
              <a:t>PEŞİN ÖDEME(</a:t>
            </a:r>
            <a:r>
              <a:rPr lang="tr-TR" sz="2800" b="1" dirty="0" err="1" smtClean="0">
                <a:solidFill>
                  <a:srgbClr val="FFFF00"/>
                </a:solidFill>
              </a:rPr>
              <a:t>Advance</a:t>
            </a:r>
            <a:r>
              <a:rPr lang="tr-TR" sz="2800" b="1" dirty="0" smtClean="0">
                <a:solidFill>
                  <a:srgbClr val="FFFF00"/>
                </a:solidFill>
              </a:rPr>
              <a:t>/</a:t>
            </a:r>
            <a:r>
              <a:rPr lang="tr-TR" sz="2800" b="1" dirty="0" err="1" smtClean="0">
                <a:solidFill>
                  <a:srgbClr val="FFFF00"/>
                </a:solidFill>
              </a:rPr>
              <a:t>Down</a:t>
            </a:r>
            <a:r>
              <a:rPr lang="tr-TR" sz="2800" b="1" dirty="0" smtClean="0">
                <a:solidFill>
                  <a:srgbClr val="FFFF00"/>
                </a:solidFill>
              </a:rPr>
              <a:t> </a:t>
            </a:r>
            <a:r>
              <a:rPr lang="tr-TR" sz="2800" b="1" dirty="0" err="1" smtClean="0">
                <a:solidFill>
                  <a:srgbClr val="FFFF00"/>
                </a:solidFill>
              </a:rPr>
              <a:t>Payment</a:t>
            </a:r>
            <a:endParaRPr lang="en-AU" sz="2800" b="1" dirty="0" smtClean="0">
              <a:solidFill>
                <a:srgbClr val="FFFF00"/>
              </a:solidFill>
            </a:endParaRPr>
          </a:p>
        </p:txBody>
      </p:sp>
      <p:sp>
        <p:nvSpPr>
          <p:cNvPr id="221187" name="Rectangle 3"/>
          <p:cNvSpPr>
            <a:spLocks noGrp="1" noChangeArrowheads="1"/>
          </p:cNvSpPr>
          <p:nvPr>
            <p:ph type="subTitle" idx="1"/>
          </p:nvPr>
        </p:nvSpPr>
        <p:spPr>
          <a:xfrm>
            <a:off x="395288" y="1196975"/>
            <a:ext cx="8424862" cy="5327650"/>
          </a:xfrm>
        </p:spPr>
        <p:txBody>
          <a:bodyPr/>
          <a:lstStyle/>
          <a:p>
            <a:pPr algn="just">
              <a:lnSpc>
                <a:spcPct val="90000"/>
              </a:lnSpc>
            </a:pPr>
            <a:endParaRPr lang="tr-TR" sz="2200" dirty="0" smtClean="0">
              <a:latin typeface="Bookman Old Style" pitchFamily="18" charset="0"/>
            </a:endParaRPr>
          </a:p>
          <a:p>
            <a:pPr algn="just">
              <a:lnSpc>
                <a:spcPct val="90000"/>
              </a:lnSpc>
            </a:pPr>
            <a:r>
              <a:rPr lang="tr-TR" sz="2200" dirty="0" smtClean="0">
                <a:latin typeface="Bookman Old Style" pitchFamily="18" charset="0"/>
              </a:rPr>
              <a:t>ALICININ (İTHALATÇININ), MALLARIN KENDİSİNE SEVK EDİLMESİNDEN ÖNCE SATICIYA (İHRACATÇIYA) ÖDEME YAPMASIDIR.</a:t>
            </a:r>
            <a:r>
              <a:rPr lang="tr-TR" sz="2200" dirty="0" smtClean="0">
                <a:latin typeface="Arial" charset="0"/>
              </a:rPr>
              <a:t> </a:t>
            </a:r>
          </a:p>
          <a:p>
            <a:pPr algn="just">
              <a:lnSpc>
                <a:spcPct val="60000"/>
              </a:lnSpc>
            </a:pPr>
            <a:endParaRPr lang="tr-TR" sz="2200" dirty="0" smtClean="0">
              <a:latin typeface="Bookman Old Style" pitchFamily="18" charset="0"/>
            </a:endParaRPr>
          </a:p>
          <a:p>
            <a:pPr algn="just">
              <a:lnSpc>
                <a:spcPct val="90000"/>
              </a:lnSpc>
            </a:pPr>
            <a:r>
              <a:rPr lang="tr-TR" sz="2200" dirty="0" smtClean="0">
                <a:latin typeface="Bookman Old Style" pitchFamily="18" charset="0"/>
                <a:cs typeface="Arial" charset="0"/>
              </a:rPr>
              <a:t>BU ÖDEME ŞEKLİNDE ALICI </a:t>
            </a:r>
            <a:r>
              <a:rPr lang="en-AU" sz="2200" dirty="0" smtClean="0">
                <a:latin typeface="Bookman Old Style" pitchFamily="18" charset="0"/>
                <a:cs typeface="Arial" charset="0"/>
              </a:rPr>
              <a:t>MALIN YÜKLENMES</a:t>
            </a:r>
            <a:r>
              <a:rPr lang="tr-TR" sz="2200" dirty="0" smtClean="0">
                <a:latin typeface="Bookman Old Style" pitchFamily="18" charset="0"/>
              </a:rPr>
              <a:t>İ</a:t>
            </a:r>
            <a:r>
              <a:rPr lang="en-AU" sz="2200" dirty="0" smtClean="0">
                <a:latin typeface="Bookman Old Style" pitchFamily="18" charset="0"/>
                <a:cs typeface="Arial" charset="0"/>
              </a:rPr>
              <a:t>  ÖNCESI PARASAL KAYNAĞI </a:t>
            </a:r>
            <a:r>
              <a:rPr lang="tr-TR" sz="2200" dirty="0" smtClean="0">
                <a:latin typeface="Bookman Old Style" pitchFamily="18" charset="0"/>
                <a:cs typeface="Arial" charset="0"/>
              </a:rPr>
              <a:t>SATICIYA SAĞLIYOR OLMASI NEDENİYLE, </a:t>
            </a:r>
            <a:r>
              <a:rPr lang="tr-TR" sz="2200" u="sng" dirty="0" smtClean="0">
                <a:solidFill>
                  <a:schemeClr val="accent1"/>
                </a:solidFill>
                <a:latin typeface="Bookman Old Style" pitchFamily="18" charset="0"/>
                <a:cs typeface="Arial" charset="0"/>
              </a:rPr>
              <a:t>SATICI AÇISINDAN</a:t>
            </a:r>
            <a:r>
              <a:rPr lang="tr-TR" sz="2200" dirty="0" smtClean="0">
                <a:latin typeface="Bookman Old Style" pitchFamily="18" charset="0"/>
                <a:cs typeface="Arial" charset="0"/>
              </a:rPr>
              <a:t> </a:t>
            </a:r>
            <a:r>
              <a:rPr lang="tr-TR" sz="2200" dirty="0" smtClean="0">
                <a:solidFill>
                  <a:schemeClr val="folHlink"/>
                </a:solidFill>
                <a:latin typeface="Bookman Old Style" pitchFamily="18" charset="0"/>
                <a:cs typeface="Arial" charset="0"/>
              </a:rPr>
              <a:t>ALICI PREFİNANSMANI (ALICI KREDİSİ) OLARAK TANIMLANMAKTADIR</a:t>
            </a:r>
            <a:r>
              <a:rPr lang="tr-TR" sz="2200" dirty="0" smtClean="0">
                <a:latin typeface="Bookman Old Style" pitchFamily="18" charset="0"/>
                <a:cs typeface="Arial" charset="0"/>
              </a:rPr>
              <a:t>.</a:t>
            </a:r>
            <a:r>
              <a:rPr lang="tr-TR" sz="2200" b="1" dirty="0" smtClean="0">
                <a:latin typeface="Bookman Old Style" pitchFamily="18" charset="0"/>
                <a:cs typeface="Arial" charset="0"/>
              </a:rPr>
              <a:t> </a:t>
            </a:r>
            <a:endParaRPr lang="de-DE" sz="2200" dirty="0" smtClean="0">
              <a:latin typeface="Bookman Old Style" pitchFamily="18" charset="0"/>
              <a:cs typeface="Times New Roman" pitchFamily="18" charset="0"/>
            </a:endParaRPr>
          </a:p>
          <a:p>
            <a:pPr algn="just"/>
            <a:endParaRPr lang="tr-TR" sz="2200" u="sng" dirty="0" smtClean="0">
              <a:latin typeface="Bookman Old Style" pitchFamily="18" charset="0"/>
            </a:endParaRPr>
          </a:p>
          <a:p>
            <a:pPr algn="just">
              <a:buFont typeface="Wingdings" pitchFamily="2" charset="2"/>
              <a:buChar char="ü"/>
            </a:pPr>
            <a:r>
              <a:rPr lang="tr-TR" sz="2200" dirty="0" smtClean="0">
                <a:latin typeface="Bookman Old Style" pitchFamily="18" charset="0"/>
              </a:rPr>
              <a:t>  </a:t>
            </a:r>
            <a:r>
              <a:rPr lang="tr-TR" sz="2200" u="sng" dirty="0" smtClean="0">
                <a:solidFill>
                  <a:schemeClr val="accent1"/>
                </a:solidFill>
                <a:latin typeface="Bookman Old Style" pitchFamily="18" charset="0"/>
              </a:rPr>
              <a:t>İHRACATÇI AÇISINDAN</a:t>
            </a:r>
            <a:r>
              <a:rPr lang="tr-TR" sz="2200" dirty="0" smtClean="0">
                <a:latin typeface="Bookman Old Style" pitchFamily="18" charset="0"/>
              </a:rPr>
              <a:t> </a:t>
            </a:r>
            <a:r>
              <a:rPr lang="tr-TR" sz="2200" b="1" u="sng" dirty="0" smtClean="0">
                <a:solidFill>
                  <a:schemeClr val="folHlink"/>
                </a:solidFill>
                <a:latin typeface="Bookman Old Style" pitchFamily="18" charset="0"/>
              </a:rPr>
              <a:t>EN AVANTAJLI ÖDEME ŞEKLİ</a:t>
            </a:r>
            <a:r>
              <a:rPr lang="tr-TR" sz="2200" u="sng" dirty="0" smtClean="0">
                <a:latin typeface="Bookman Old Style" pitchFamily="18" charset="0"/>
              </a:rPr>
              <a:t> </a:t>
            </a:r>
          </a:p>
          <a:p>
            <a:pPr algn="just">
              <a:buFont typeface="Wingdings" pitchFamily="2" charset="2"/>
              <a:buChar char="ü"/>
            </a:pPr>
            <a:r>
              <a:rPr lang="tr-TR" sz="2200" dirty="0" smtClean="0">
                <a:latin typeface="Bookman Old Style" pitchFamily="18" charset="0"/>
              </a:rPr>
              <a:t>  </a:t>
            </a:r>
            <a:r>
              <a:rPr lang="tr-TR" sz="2200" u="sng" dirty="0" smtClean="0">
                <a:solidFill>
                  <a:schemeClr val="accent1"/>
                </a:solidFill>
                <a:latin typeface="Bookman Old Style" pitchFamily="18" charset="0"/>
              </a:rPr>
              <a:t>İTHALATÇI AÇISINDAN İSE</a:t>
            </a:r>
            <a:r>
              <a:rPr lang="tr-TR" sz="2200" dirty="0" smtClean="0">
                <a:latin typeface="Bookman Old Style" pitchFamily="18" charset="0"/>
              </a:rPr>
              <a:t>, </a:t>
            </a:r>
            <a:r>
              <a:rPr lang="tr-TR" sz="2200" b="1" u="sng" dirty="0" smtClean="0">
                <a:solidFill>
                  <a:schemeClr val="folHlink"/>
                </a:solidFill>
                <a:latin typeface="Bookman Old Style" pitchFamily="18" charset="0"/>
              </a:rPr>
              <a:t>EN RİSİKLİ OLAN ÖDEME</a:t>
            </a:r>
            <a:r>
              <a:rPr lang="tr-TR" sz="2200" b="1" u="sng" dirty="0" smtClean="0">
                <a:latin typeface="Bookman Old Style" pitchFamily="18" charset="0"/>
              </a:rPr>
              <a:t> </a:t>
            </a:r>
          </a:p>
          <a:p>
            <a:pPr algn="just">
              <a:buFont typeface="Wingdings" pitchFamily="2" charset="2"/>
              <a:buNone/>
            </a:pPr>
            <a:endParaRPr lang="tr-TR" sz="2200" b="1" dirty="0" smtClean="0">
              <a:latin typeface="Bookman Old Style" pitchFamily="18" charset="0"/>
            </a:endParaRPr>
          </a:p>
          <a:p>
            <a:pPr algn="just">
              <a:buFont typeface="Wingdings" pitchFamily="2" charset="2"/>
              <a:buNone/>
            </a:pPr>
            <a:r>
              <a:rPr lang="tr-TR" sz="2200" b="1" dirty="0" smtClean="0">
                <a:solidFill>
                  <a:srgbClr val="FFFF00"/>
                </a:solidFill>
                <a:latin typeface="Bookman Old Style" pitchFamily="18" charset="0"/>
              </a:rPr>
              <a:t>ŞEKLİDİR.</a:t>
            </a:r>
            <a:r>
              <a:rPr lang="tr-TR" sz="2200" dirty="0" smtClean="0">
                <a:solidFill>
                  <a:srgbClr val="FFFF00"/>
                </a:solidFill>
                <a:latin typeface="Bookman Old Style" pitchFamily="18" charset="0"/>
                <a:cs typeface="Arial" charset="0"/>
              </a:rPr>
              <a:t> </a:t>
            </a:r>
            <a:endParaRPr lang="en-AU" sz="2200" dirty="0" smtClean="0">
              <a:solidFill>
                <a:srgbClr val="FFFF00"/>
              </a:solidFill>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21186"/>
                                        </p:tgtEl>
                                        <p:attrNameLst>
                                          <p:attrName>style.visibility</p:attrName>
                                        </p:attrNameLst>
                                      </p:cBhvr>
                                      <p:to>
                                        <p:strVal val="visible"/>
                                      </p:to>
                                    </p:set>
                                    <p:anim calcmode="lin" valueType="num">
                                      <p:cBhvr additive="base">
                                        <p:cTn id="7" dur="500" fill="hold"/>
                                        <p:tgtEl>
                                          <p:spTgt spid="221186"/>
                                        </p:tgtEl>
                                        <p:attrNameLst>
                                          <p:attrName>ppt_x</p:attrName>
                                        </p:attrNameLst>
                                      </p:cBhvr>
                                      <p:tavLst>
                                        <p:tav tm="0">
                                          <p:val>
                                            <p:strVal val="#ppt_x"/>
                                          </p:val>
                                        </p:tav>
                                        <p:tav tm="100000">
                                          <p:val>
                                            <p:strVal val="#ppt_x"/>
                                          </p:val>
                                        </p:tav>
                                      </p:tavLst>
                                    </p:anim>
                                    <p:anim calcmode="lin" valueType="num">
                                      <p:cBhvr additive="base">
                                        <p:cTn id="8" dur="500" fill="hold"/>
                                        <p:tgtEl>
                                          <p:spTgt spid="22118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21187">
                                            <p:txEl>
                                              <p:pRg st="1" end="1"/>
                                            </p:txEl>
                                          </p:spTgt>
                                        </p:tgtEl>
                                        <p:attrNameLst>
                                          <p:attrName>style.visibility</p:attrName>
                                        </p:attrNameLst>
                                      </p:cBhvr>
                                      <p:to>
                                        <p:strVal val="visible"/>
                                      </p:to>
                                    </p:set>
                                    <p:anim calcmode="lin" valueType="num">
                                      <p:cBhvr additive="base">
                                        <p:cTn id="12" dur="500" fill="hold"/>
                                        <p:tgtEl>
                                          <p:spTgt spid="22118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118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21187">
                                            <p:txEl>
                                              <p:pRg st="3" end="3"/>
                                            </p:txEl>
                                          </p:spTgt>
                                        </p:tgtEl>
                                        <p:attrNameLst>
                                          <p:attrName>style.visibility</p:attrName>
                                        </p:attrNameLst>
                                      </p:cBhvr>
                                      <p:to>
                                        <p:strVal val="visible"/>
                                      </p:to>
                                    </p:set>
                                    <p:anim calcmode="lin" valueType="num">
                                      <p:cBhvr additive="base">
                                        <p:cTn id="17" dur="500" fill="hold"/>
                                        <p:tgtEl>
                                          <p:spTgt spid="22118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1187">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21187">
                                            <p:txEl>
                                              <p:pRg st="5" end="5"/>
                                            </p:txEl>
                                          </p:spTgt>
                                        </p:tgtEl>
                                        <p:attrNameLst>
                                          <p:attrName>style.visibility</p:attrName>
                                        </p:attrNameLst>
                                      </p:cBhvr>
                                      <p:to>
                                        <p:strVal val="visible"/>
                                      </p:to>
                                    </p:set>
                                    <p:anim calcmode="lin" valueType="num">
                                      <p:cBhvr additive="base">
                                        <p:cTn id="22" dur="500" fill="hold"/>
                                        <p:tgtEl>
                                          <p:spTgt spid="221187">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1187">
                                            <p:txEl>
                                              <p:pRg st="5" end="5"/>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21187">
                                            <p:txEl>
                                              <p:pRg st="6" end="6"/>
                                            </p:txEl>
                                          </p:spTgt>
                                        </p:tgtEl>
                                        <p:attrNameLst>
                                          <p:attrName>style.visibility</p:attrName>
                                        </p:attrNameLst>
                                      </p:cBhvr>
                                      <p:to>
                                        <p:strVal val="visible"/>
                                      </p:to>
                                    </p:set>
                                    <p:anim calcmode="lin" valueType="num">
                                      <p:cBhvr additive="base">
                                        <p:cTn id="27" dur="500" fill="hold"/>
                                        <p:tgtEl>
                                          <p:spTgt spid="221187">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21187">
                                            <p:txEl>
                                              <p:pRg st="6" end="6"/>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21187">
                                            <p:txEl>
                                              <p:pRg st="8" end="8"/>
                                            </p:txEl>
                                          </p:spTgt>
                                        </p:tgtEl>
                                        <p:attrNameLst>
                                          <p:attrName>style.visibility</p:attrName>
                                        </p:attrNameLst>
                                      </p:cBhvr>
                                      <p:to>
                                        <p:strVal val="visible"/>
                                      </p:to>
                                    </p:set>
                                    <p:anim calcmode="lin" valueType="num">
                                      <p:cBhvr additive="base">
                                        <p:cTn id="32" dur="500" fill="hold"/>
                                        <p:tgtEl>
                                          <p:spTgt spid="221187">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2118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autoUpdateAnimBg="0"/>
      <p:bldP spid="221187" grpId="0" build="p" autoUpdateAnimBg="0" advAuto="100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ctrTitle"/>
          </p:nvPr>
        </p:nvSpPr>
        <p:spPr>
          <a:xfrm>
            <a:off x="468313" y="260350"/>
            <a:ext cx="8207375" cy="720725"/>
          </a:xfrm>
        </p:spPr>
        <p:txBody>
          <a:bodyPr/>
          <a:lstStyle/>
          <a:p>
            <a:r>
              <a:rPr lang="tr-TR" sz="2800" b="1" dirty="0" smtClean="0">
                <a:solidFill>
                  <a:srgbClr val="FFFF00"/>
                </a:solidFill>
              </a:rPr>
              <a:t>MAL MUKABİLİ ÖDEME </a:t>
            </a:r>
            <a:r>
              <a:rPr lang="tr-TR" sz="2800" b="1" dirty="0" smtClean="0">
                <a:solidFill>
                  <a:srgbClr val="FFFF00"/>
                </a:solidFill>
                <a:latin typeface="Bookman Old Style" pitchFamily="18" charset="0"/>
              </a:rPr>
              <a:t>(</a:t>
            </a:r>
            <a:r>
              <a:rPr lang="tr-TR" sz="2800" b="1" dirty="0" err="1" smtClean="0">
                <a:solidFill>
                  <a:srgbClr val="FFFF00"/>
                </a:solidFill>
                <a:latin typeface="Bookman Old Style" pitchFamily="18" charset="0"/>
              </a:rPr>
              <a:t>Cash</a:t>
            </a:r>
            <a:r>
              <a:rPr lang="tr-TR" sz="2800" b="1" dirty="0" smtClean="0">
                <a:solidFill>
                  <a:srgbClr val="FFFF00"/>
                </a:solidFill>
                <a:latin typeface="Bookman Old Style" pitchFamily="18" charset="0"/>
              </a:rPr>
              <a:t> </a:t>
            </a:r>
            <a:r>
              <a:rPr lang="tr-TR" sz="2800" b="1" dirty="0" err="1" smtClean="0">
                <a:solidFill>
                  <a:srgbClr val="FFFF00"/>
                </a:solidFill>
                <a:latin typeface="Bookman Old Style" pitchFamily="18" charset="0"/>
              </a:rPr>
              <a:t>Aginst</a:t>
            </a:r>
            <a:r>
              <a:rPr lang="tr-TR" sz="2800" b="1" dirty="0" smtClean="0">
                <a:solidFill>
                  <a:srgbClr val="FFFF00"/>
                </a:solidFill>
                <a:latin typeface="Bookman Old Style" pitchFamily="18" charset="0"/>
              </a:rPr>
              <a:t> </a:t>
            </a:r>
            <a:r>
              <a:rPr lang="tr-TR" sz="2800" b="1" dirty="0" err="1" smtClean="0">
                <a:solidFill>
                  <a:srgbClr val="FFFF00"/>
                </a:solidFill>
                <a:latin typeface="Bookman Old Style" pitchFamily="18" charset="0"/>
              </a:rPr>
              <a:t>Goods</a:t>
            </a:r>
            <a:r>
              <a:rPr lang="tr-TR" sz="2800" b="1" dirty="0" smtClean="0">
                <a:solidFill>
                  <a:srgbClr val="FFFF00"/>
                </a:solidFill>
                <a:latin typeface="Bookman Old Style" pitchFamily="18" charset="0"/>
              </a:rPr>
              <a:t>)</a:t>
            </a:r>
            <a:endParaRPr lang="en-AU" sz="2800" b="1" dirty="0" smtClean="0">
              <a:solidFill>
                <a:srgbClr val="FFFF00"/>
              </a:solidFill>
            </a:endParaRPr>
          </a:p>
        </p:txBody>
      </p:sp>
      <p:sp>
        <p:nvSpPr>
          <p:cNvPr id="223235" name="Rectangle 3"/>
          <p:cNvSpPr>
            <a:spLocks noGrp="1" noChangeArrowheads="1"/>
          </p:cNvSpPr>
          <p:nvPr>
            <p:ph type="subTitle" idx="1"/>
          </p:nvPr>
        </p:nvSpPr>
        <p:spPr>
          <a:xfrm>
            <a:off x="395288" y="1052513"/>
            <a:ext cx="8424862" cy="5472112"/>
          </a:xfrm>
        </p:spPr>
        <p:txBody>
          <a:bodyPr/>
          <a:lstStyle/>
          <a:p>
            <a:pPr algn="just">
              <a:lnSpc>
                <a:spcPct val="40000"/>
              </a:lnSpc>
            </a:pPr>
            <a:endParaRPr lang="tr-TR" sz="1300" dirty="0" smtClean="0">
              <a:latin typeface="Bookman Old Style" pitchFamily="18" charset="0"/>
            </a:endParaRPr>
          </a:p>
          <a:p>
            <a:pPr algn="just"/>
            <a:r>
              <a:rPr lang="en-AU" sz="2000" u="sng" dirty="0" smtClean="0">
                <a:latin typeface="Bookman Old Style" pitchFamily="18" charset="0"/>
                <a:cs typeface="Arial" charset="0"/>
              </a:rPr>
              <a:t>SATICININ</a:t>
            </a:r>
            <a:r>
              <a:rPr lang="tr-TR" sz="2000" dirty="0" smtClean="0">
                <a:latin typeface="Bookman Old Style" pitchFamily="18" charset="0"/>
              </a:rPr>
              <a:t> (İHRACATÇININ</a:t>
            </a:r>
            <a:r>
              <a:rPr lang="en-AU" sz="2000" dirty="0" smtClean="0">
                <a:latin typeface="Bookman Old Style" pitchFamily="18" charset="0"/>
                <a:cs typeface="Arial" charset="0"/>
              </a:rPr>
              <a:t>)</a:t>
            </a:r>
            <a:r>
              <a:rPr lang="tr-TR" sz="2000" dirty="0" smtClean="0">
                <a:latin typeface="Bookman Old Style" pitchFamily="18" charset="0"/>
              </a:rPr>
              <a:t>, </a:t>
            </a:r>
            <a:r>
              <a:rPr lang="en-AU" sz="2000" dirty="0" smtClean="0">
                <a:latin typeface="Bookman Old Style" pitchFamily="18" charset="0"/>
                <a:cs typeface="Arial" charset="0"/>
              </a:rPr>
              <a:t> </a:t>
            </a:r>
            <a:r>
              <a:rPr lang="en-AU" sz="2000" u="sng" dirty="0" smtClean="0">
                <a:latin typeface="Bookman Old Style" pitchFamily="18" charset="0"/>
                <a:cs typeface="Arial" charset="0"/>
              </a:rPr>
              <a:t>BEDEL</a:t>
            </a:r>
            <a:r>
              <a:rPr lang="tr-TR" sz="2000" u="sng" dirty="0" smtClean="0">
                <a:latin typeface="Bookman Old Style" pitchFamily="18" charset="0"/>
              </a:rPr>
              <a:t>İ</a:t>
            </a:r>
            <a:r>
              <a:rPr lang="en-AU" sz="2000" u="sng" dirty="0" smtClean="0">
                <a:latin typeface="Bookman Old Style" pitchFamily="18" charset="0"/>
                <a:cs typeface="Arial" charset="0"/>
              </a:rPr>
              <a:t>N</a:t>
            </a:r>
            <a:r>
              <a:rPr lang="tr-TR" sz="2000" u="sng" dirty="0" smtClean="0">
                <a:latin typeface="Bookman Old Style" pitchFamily="18" charset="0"/>
              </a:rPr>
              <a:t>İ</a:t>
            </a:r>
            <a:r>
              <a:rPr lang="en-AU" sz="2000" u="sng" dirty="0" smtClean="0">
                <a:latin typeface="Bookman Old Style" pitchFamily="18" charset="0"/>
                <a:cs typeface="Arial" charset="0"/>
              </a:rPr>
              <a:t> TAHS</a:t>
            </a:r>
            <a:r>
              <a:rPr lang="tr-TR" sz="2000" u="sng" dirty="0" smtClean="0">
                <a:latin typeface="Bookman Old Style" pitchFamily="18" charset="0"/>
              </a:rPr>
              <a:t>İ</a:t>
            </a:r>
            <a:r>
              <a:rPr lang="en-AU" sz="2000" u="sng" dirty="0" smtClean="0">
                <a:latin typeface="Bookman Old Style" pitchFamily="18" charset="0"/>
                <a:cs typeface="Arial" charset="0"/>
              </a:rPr>
              <a:t>L </a:t>
            </a:r>
            <a:r>
              <a:rPr lang="tr-TR" sz="2000" u="sng" dirty="0" smtClean="0">
                <a:latin typeface="Bookman Old Style" pitchFamily="18" charset="0"/>
              </a:rPr>
              <a:t>      </a:t>
            </a:r>
            <a:r>
              <a:rPr lang="en-AU" sz="2000" u="sng" dirty="0" smtClean="0">
                <a:latin typeface="Bookman Old Style" pitchFamily="18" charset="0"/>
                <a:cs typeface="Arial" charset="0"/>
              </a:rPr>
              <a:t>ETMED</a:t>
            </a:r>
            <a:r>
              <a:rPr lang="tr-TR" sz="2000" u="sng" dirty="0" smtClean="0">
                <a:latin typeface="Bookman Old Style" pitchFamily="18" charset="0"/>
              </a:rPr>
              <a:t>İ</a:t>
            </a:r>
            <a:r>
              <a:rPr lang="en-AU" sz="2000" u="sng" dirty="0" smtClean="0">
                <a:latin typeface="Bookman Old Style" pitchFamily="18" charset="0"/>
                <a:cs typeface="Arial" charset="0"/>
              </a:rPr>
              <a:t>Ğ</a:t>
            </a:r>
            <a:r>
              <a:rPr lang="tr-TR" sz="2000" u="sng" dirty="0" smtClean="0">
                <a:latin typeface="Bookman Old Style" pitchFamily="18" charset="0"/>
              </a:rPr>
              <a:t>İ</a:t>
            </a:r>
            <a:r>
              <a:rPr lang="en-AU" sz="2000" u="sng" dirty="0" smtClean="0">
                <a:latin typeface="Bookman Old Style" pitchFamily="18" charset="0"/>
                <a:cs typeface="Arial" charset="0"/>
              </a:rPr>
              <a:t> MALLARI</a:t>
            </a:r>
            <a:r>
              <a:rPr lang="tr-TR" sz="2000" dirty="0" smtClean="0">
                <a:latin typeface="Bookman Old Style" pitchFamily="18" charset="0"/>
              </a:rPr>
              <a:t>, </a:t>
            </a:r>
            <a:r>
              <a:rPr lang="en-AU" sz="2000" b="1" u="sng" dirty="0" smtClean="0">
                <a:latin typeface="Bookman Old Style" pitchFamily="18" charset="0"/>
                <a:cs typeface="Arial" charset="0"/>
              </a:rPr>
              <a:t>ALICININ</a:t>
            </a:r>
            <a:r>
              <a:rPr lang="tr-TR" sz="2000" b="1" u="sng" dirty="0" smtClean="0">
                <a:latin typeface="Bookman Old Style" pitchFamily="18" charset="0"/>
              </a:rPr>
              <a:t> (İTHALATÇININ) </a:t>
            </a:r>
            <a:r>
              <a:rPr lang="en-AU" sz="2000" b="1" u="sng" dirty="0" smtClean="0">
                <a:latin typeface="Bookman Old Style" pitchFamily="18" charset="0"/>
                <a:cs typeface="Arial" charset="0"/>
              </a:rPr>
              <a:t>EMR</a:t>
            </a:r>
            <a:r>
              <a:rPr lang="tr-TR" sz="2000" b="1" u="sng" dirty="0" smtClean="0">
                <a:latin typeface="Bookman Old Style" pitchFamily="18" charset="0"/>
              </a:rPr>
              <a:t>İ</a:t>
            </a:r>
            <a:r>
              <a:rPr lang="en-AU" sz="2000" b="1" u="sng" dirty="0" smtClean="0">
                <a:latin typeface="Bookman Old Style" pitchFamily="18" charset="0"/>
                <a:cs typeface="Arial" charset="0"/>
              </a:rPr>
              <a:t>NE GÖNDERMES</a:t>
            </a:r>
            <a:r>
              <a:rPr lang="tr-TR" sz="2000" b="1" u="sng" dirty="0" smtClean="0">
                <a:latin typeface="Bookman Old Style" pitchFamily="18" charset="0"/>
              </a:rPr>
              <a:t>İ</a:t>
            </a:r>
            <a:r>
              <a:rPr lang="en-AU" sz="2000" b="1" u="sng" dirty="0" smtClean="0">
                <a:latin typeface="Bookman Old Style" pitchFamily="18" charset="0"/>
                <a:cs typeface="Arial" charset="0"/>
              </a:rPr>
              <a:t>D</a:t>
            </a:r>
            <a:r>
              <a:rPr lang="tr-TR" sz="2000" b="1" u="sng" dirty="0" smtClean="0">
                <a:latin typeface="Bookman Old Style" pitchFamily="18" charset="0"/>
              </a:rPr>
              <a:t>İ</a:t>
            </a:r>
            <a:r>
              <a:rPr lang="en-AU" sz="2000" b="1" u="sng" dirty="0" smtClean="0">
                <a:latin typeface="Bookman Old Style" pitchFamily="18" charset="0"/>
                <a:cs typeface="Arial" charset="0"/>
              </a:rPr>
              <a:t>R.</a:t>
            </a:r>
            <a:endParaRPr lang="tr-TR" sz="2000" b="1" u="sng" dirty="0" smtClean="0">
              <a:latin typeface="Bookman Old Style" pitchFamily="18" charset="0"/>
            </a:endParaRPr>
          </a:p>
          <a:p>
            <a:pPr algn="just">
              <a:lnSpc>
                <a:spcPct val="50000"/>
              </a:lnSpc>
            </a:pPr>
            <a:endParaRPr lang="tr-TR" sz="2000" dirty="0" smtClean="0">
              <a:latin typeface="Bookman Old Style" pitchFamily="18" charset="0"/>
            </a:endParaRPr>
          </a:p>
          <a:p>
            <a:pPr algn="just"/>
            <a:r>
              <a:rPr lang="de-DE" sz="2000" dirty="0" smtClean="0">
                <a:latin typeface="Bookman Old Style" pitchFamily="18" charset="0"/>
                <a:cs typeface="Arial" charset="0"/>
              </a:rPr>
              <a:t>ALICI VE SATICI ARASINDA VARILAN ANLAŞMA ÇERÇEVES</a:t>
            </a:r>
            <a:r>
              <a:rPr lang="tr-TR" sz="2000" dirty="0" smtClean="0">
                <a:latin typeface="Bookman Old Style" pitchFamily="18" charset="0"/>
              </a:rPr>
              <a:t>İ</a:t>
            </a:r>
            <a:r>
              <a:rPr lang="de-DE" sz="2000" dirty="0" smtClean="0">
                <a:latin typeface="Bookman Old Style" pitchFamily="18" charset="0"/>
                <a:cs typeface="Arial" charset="0"/>
              </a:rPr>
              <a:t>NDE, MALLARIN </a:t>
            </a:r>
            <a:r>
              <a:rPr lang="tr-TR" sz="2000" dirty="0" smtClean="0">
                <a:latin typeface="Bookman Old Style" pitchFamily="18" charset="0"/>
                <a:cs typeface="Arial" charset="0"/>
              </a:rPr>
              <a:t>İTHALİNDEN BELLİ</a:t>
            </a:r>
            <a:r>
              <a:rPr lang="de-DE" sz="2000" dirty="0" smtClean="0">
                <a:latin typeface="Bookman Old Style" pitchFamily="18" charset="0"/>
                <a:cs typeface="Arial" charset="0"/>
              </a:rPr>
              <a:t> B</a:t>
            </a:r>
            <a:r>
              <a:rPr lang="tr-TR" sz="2000" dirty="0" smtClean="0">
                <a:latin typeface="Bookman Old Style" pitchFamily="18" charset="0"/>
              </a:rPr>
              <a:t>İ</a:t>
            </a:r>
            <a:r>
              <a:rPr lang="de-DE" sz="2000" dirty="0" smtClean="0">
                <a:latin typeface="Bookman Old Style" pitchFamily="18" charset="0"/>
                <a:cs typeface="Arial" charset="0"/>
              </a:rPr>
              <a:t>R SÜRE SONRA ÖDEMES</a:t>
            </a:r>
            <a:r>
              <a:rPr lang="tr-TR" sz="2000" dirty="0" smtClean="0">
                <a:latin typeface="Bookman Old Style" pitchFamily="18" charset="0"/>
              </a:rPr>
              <a:t>İ</a:t>
            </a:r>
            <a:r>
              <a:rPr lang="de-DE" sz="2000" dirty="0" smtClean="0">
                <a:latin typeface="Bookman Old Style" pitchFamily="18" charset="0"/>
                <a:cs typeface="Arial" charset="0"/>
              </a:rPr>
              <a:t> YAPILIR. </a:t>
            </a:r>
            <a:endParaRPr lang="tr-TR" sz="2000" dirty="0" smtClean="0">
              <a:latin typeface="Bookman Old Style" pitchFamily="18" charset="0"/>
            </a:endParaRPr>
          </a:p>
          <a:p>
            <a:pPr algn="just">
              <a:lnSpc>
                <a:spcPct val="60000"/>
              </a:lnSpc>
            </a:pPr>
            <a:endParaRPr lang="tr-TR" sz="2000" dirty="0" smtClean="0">
              <a:latin typeface="Bookman Old Style" pitchFamily="18" charset="0"/>
            </a:endParaRPr>
          </a:p>
          <a:p>
            <a:pPr algn="just">
              <a:lnSpc>
                <a:spcPct val="90000"/>
              </a:lnSpc>
            </a:pPr>
            <a:r>
              <a:rPr lang="tr-TR" sz="2000" dirty="0" smtClean="0">
                <a:latin typeface="Bookman Old Style" pitchFamily="18" charset="0"/>
                <a:cs typeface="Arial" charset="0"/>
              </a:rPr>
              <a:t>BU ÖDEME ŞEKLİNDE, SATICI MALI ALICIYA SEVK EDİP MAL BEDELİNİ DAHA SONRA ALIYOR OLMASI NEDENİYLE, PEŞİN ÖDEMENİN AKSİNE, </a:t>
            </a:r>
            <a:r>
              <a:rPr lang="tr-TR" sz="2000" u="sng" dirty="0" smtClean="0">
                <a:solidFill>
                  <a:schemeClr val="accent1"/>
                </a:solidFill>
                <a:latin typeface="Bookman Old Style" pitchFamily="18" charset="0"/>
                <a:cs typeface="Arial" charset="0"/>
              </a:rPr>
              <a:t>SATICI TARAFINDAN</a:t>
            </a:r>
            <a:r>
              <a:rPr lang="tr-TR" sz="2000" dirty="0" smtClean="0">
                <a:latin typeface="Bookman Old Style" pitchFamily="18" charset="0"/>
                <a:cs typeface="Arial" charset="0"/>
              </a:rPr>
              <a:t> </a:t>
            </a:r>
            <a:r>
              <a:rPr lang="tr-TR" sz="2000" dirty="0" smtClean="0">
                <a:solidFill>
                  <a:schemeClr val="folHlink"/>
                </a:solidFill>
                <a:latin typeface="Bookman Old Style" pitchFamily="18" charset="0"/>
                <a:cs typeface="Arial" charset="0"/>
              </a:rPr>
              <a:t>ALICIYA TANINAN</a:t>
            </a:r>
            <a:r>
              <a:rPr lang="tr-TR" sz="2000" dirty="0" smtClean="0">
                <a:latin typeface="Bookman Old Style" pitchFamily="18" charset="0"/>
                <a:cs typeface="Arial" charset="0"/>
              </a:rPr>
              <a:t> </a:t>
            </a:r>
            <a:r>
              <a:rPr lang="tr-TR" sz="2000" u="sng" dirty="0" smtClean="0">
                <a:solidFill>
                  <a:schemeClr val="folHlink"/>
                </a:solidFill>
                <a:latin typeface="Bookman Old Style" pitchFamily="18" charset="0"/>
                <a:cs typeface="Arial" charset="0"/>
              </a:rPr>
              <a:t>BİR KREDİLİ ÖDEME ŞEKLİDİR.</a:t>
            </a:r>
            <a:r>
              <a:rPr lang="tr-TR" sz="2000" b="1" u="sng" dirty="0" smtClean="0">
                <a:solidFill>
                  <a:schemeClr val="folHlink"/>
                </a:solidFill>
                <a:latin typeface="Bookman Old Style" pitchFamily="18" charset="0"/>
                <a:cs typeface="Arial" charset="0"/>
              </a:rPr>
              <a:t> </a:t>
            </a:r>
            <a:endParaRPr lang="de-DE" sz="2000" u="sng" dirty="0" smtClean="0">
              <a:solidFill>
                <a:schemeClr val="folHlink"/>
              </a:solidFill>
              <a:latin typeface="Bookman Old Style" pitchFamily="18" charset="0"/>
              <a:cs typeface="Times New Roman" pitchFamily="18" charset="0"/>
            </a:endParaRPr>
          </a:p>
          <a:p>
            <a:pPr algn="just">
              <a:lnSpc>
                <a:spcPct val="60000"/>
              </a:lnSpc>
            </a:pPr>
            <a:endParaRPr lang="tr-TR" sz="2000" u="sng" dirty="0" smtClean="0">
              <a:solidFill>
                <a:schemeClr val="folHlink"/>
              </a:solidFill>
              <a:latin typeface="Bookman Old Style" pitchFamily="18" charset="0"/>
            </a:endParaRPr>
          </a:p>
          <a:p>
            <a:pPr algn="just">
              <a:buFont typeface="Wingdings" pitchFamily="2" charset="2"/>
              <a:buChar char="ü"/>
            </a:pPr>
            <a:r>
              <a:rPr lang="tr-TR" sz="2000" dirty="0" smtClean="0">
                <a:latin typeface="Bookman Old Style" pitchFamily="18" charset="0"/>
              </a:rPr>
              <a:t>  </a:t>
            </a:r>
            <a:r>
              <a:rPr lang="tr-TR" sz="2000" dirty="0" smtClean="0">
                <a:solidFill>
                  <a:schemeClr val="accent1"/>
                </a:solidFill>
                <a:latin typeface="Bookman Old Style" pitchFamily="18" charset="0"/>
              </a:rPr>
              <a:t>İTHALATÇI</a:t>
            </a:r>
            <a:r>
              <a:rPr lang="tr-TR" sz="2000" u="sng" dirty="0" smtClean="0">
                <a:solidFill>
                  <a:schemeClr val="accent1"/>
                </a:solidFill>
                <a:latin typeface="Bookman Old Style" pitchFamily="18" charset="0"/>
              </a:rPr>
              <a:t> AÇISINDAN</a:t>
            </a:r>
            <a:r>
              <a:rPr lang="tr-TR" sz="2000" dirty="0" smtClean="0">
                <a:latin typeface="Bookman Old Style" pitchFamily="18" charset="0"/>
              </a:rPr>
              <a:t> </a:t>
            </a:r>
            <a:r>
              <a:rPr lang="tr-TR" sz="2000" b="1" u="sng" dirty="0" smtClean="0">
                <a:solidFill>
                  <a:schemeClr val="folHlink"/>
                </a:solidFill>
                <a:latin typeface="Bookman Old Style" pitchFamily="18" charset="0"/>
              </a:rPr>
              <a:t>EN AVANTAJLI ÖDEME ŞEKLİ</a:t>
            </a:r>
            <a:r>
              <a:rPr lang="tr-TR" sz="2000" u="sng" dirty="0" smtClean="0">
                <a:latin typeface="Bookman Old Style" pitchFamily="18" charset="0"/>
              </a:rPr>
              <a:t> </a:t>
            </a:r>
          </a:p>
          <a:p>
            <a:pPr algn="just">
              <a:buFont typeface="Wingdings" pitchFamily="2" charset="2"/>
              <a:buChar char="ü"/>
            </a:pPr>
            <a:r>
              <a:rPr lang="tr-TR" sz="2000" dirty="0" smtClean="0">
                <a:latin typeface="Bookman Old Style" pitchFamily="18" charset="0"/>
              </a:rPr>
              <a:t>  </a:t>
            </a:r>
            <a:r>
              <a:rPr lang="tr-TR" sz="2000" u="sng" dirty="0" smtClean="0">
                <a:solidFill>
                  <a:schemeClr val="accent1"/>
                </a:solidFill>
                <a:latin typeface="Bookman Old Style" pitchFamily="18" charset="0"/>
              </a:rPr>
              <a:t>İHRACATÇI AÇISINDAN İSE</a:t>
            </a:r>
            <a:r>
              <a:rPr lang="tr-TR" sz="2000" dirty="0" smtClean="0">
                <a:latin typeface="Bookman Old Style" pitchFamily="18" charset="0"/>
              </a:rPr>
              <a:t>, </a:t>
            </a:r>
            <a:r>
              <a:rPr lang="tr-TR" sz="2000" b="1" u="sng" dirty="0" smtClean="0">
                <a:solidFill>
                  <a:schemeClr val="folHlink"/>
                </a:solidFill>
                <a:latin typeface="Bookman Old Style" pitchFamily="18" charset="0"/>
              </a:rPr>
              <a:t>EN RİSİKLİ OLAN ÖDEME</a:t>
            </a:r>
            <a:r>
              <a:rPr lang="tr-TR" sz="2000" b="1" u="sng" dirty="0" smtClean="0">
                <a:latin typeface="Bookman Old Style" pitchFamily="18" charset="0"/>
              </a:rPr>
              <a:t> </a:t>
            </a:r>
          </a:p>
          <a:p>
            <a:pPr algn="just">
              <a:lnSpc>
                <a:spcPct val="50000"/>
              </a:lnSpc>
              <a:buFont typeface="Wingdings" pitchFamily="2" charset="2"/>
              <a:buNone/>
            </a:pPr>
            <a:endParaRPr lang="tr-TR" sz="2000" b="1" dirty="0" smtClean="0">
              <a:latin typeface="Bookman Old Style" pitchFamily="18" charset="0"/>
            </a:endParaRPr>
          </a:p>
          <a:p>
            <a:pPr algn="just">
              <a:buFont typeface="Wingdings" pitchFamily="2" charset="2"/>
              <a:buNone/>
            </a:pPr>
            <a:r>
              <a:rPr lang="tr-TR" sz="2000" b="1" dirty="0" smtClean="0">
                <a:solidFill>
                  <a:schemeClr val="accent1"/>
                </a:solidFill>
                <a:latin typeface="Bookman Old Style" pitchFamily="18" charset="0"/>
              </a:rPr>
              <a:t>ŞEKLİDİR.</a:t>
            </a:r>
            <a:r>
              <a:rPr lang="tr-TR" sz="2000" dirty="0" smtClean="0">
                <a:solidFill>
                  <a:schemeClr val="accent1"/>
                </a:solidFill>
                <a:latin typeface="Bookman Old Style" pitchFamily="18" charset="0"/>
                <a:cs typeface="Arial" charset="0"/>
              </a:rPr>
              <a:t> </a:t>
            </a:r>
            <a:endParaRPr lang="en-AU" sz="2000" dirty="0" smtClean="0">
              <a:solidFill>
                <a:schemeClr val="accent1"/>
              </a:solidFill>
              <a:latin typeface="Bookman Old Style" pitchFamily="18"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23234"/>
                                        </p:tgtEl>
                                        <p:attrNameLst>
                                          <p:attrName>style.visibility</p:attrName>
                                        </p:attrNameLst>
                                      </p:cBhvr>
                                      <p:to>
                                        <p:strVal val="visible"/>
                                      </p:to>
                                    </p:set>
                                    <p:anim calcmode="lin" valueType="num">
                                      <p:cBhvr additive="base">
                                        <p:cTn id="7" dur="500" fill="hold"/>
                                        <p:tgtEl>
                                          <p:spTgt spid="223234"/>
                                        </p:tgtEl>
                                        <p:attrNameLst>
                                          <p:attrName>ppt_x</p:attrName>
                                        </p:attrNameLst>
                                      </p:cBhvr>
                                      <p:tavLst>
                                        <p:tav tm="0">
                                          <p:val>
                                            <p:strVal val="#ppt_x"/>
                                          </p:val>
                                        </p:tav>
                                        <p:tav tm="100000">
                                          <p:val>
                                            <p:strVal val="#ppt_x"/>
                                          </p:val>
                                        </p:tav>
                                      </p:tavLst>
                                    </p:anim>
                                    <p:anim calcmode="lin" valueType="num">
                                      <p:cBhvr additive="base">
                                        <p:cTn id="8" dur="500" fill="hold"/>
                                        <p:tgtEl>
                                          <p:spTgt spid="22323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23235">
                                            <p:txEl>
                                              <p:pRg st="1" end="1"/>
                                            </p:txEl>
                                          </p:spTgt>
                                        </p:tgtEl>
                                        <p:attrNameLst>
                                          <p:attrName>style.visibility</p:attrName>
                                        </p:attrNameLst>
                                      </p:cBhvr>
                                      <p:to>
                                        <p:strVal val="visible"/>
                                      </p:to>
                                    </p:set>
                                    <p:anim calcmode="lin" valueType="num">
                                      <p:cBhvr additive="base">
                                        <p:cTn id="12" dur="500" fill="hold"/>
                                        <p:tgtEl>
                                          <p:spTgt spid="22323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3235">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23235">
                                            <p:txEl>
                                              <p:pRg st="3" end="3"/>
                                            </p:txEl>
                                          </p:spTgt>
                                        </p:tgtEl>
                                        <p:attrNameLst>
                                          <p:attrName>style.visibility</p:attrName>
                                        </p:attrNameLst>
                                      </p:cBhvr>
                                      <p:to>
                                        <p:strVal val="visible"/>
                                      </p:to>
                                    </p:set>
                                    <p:anim calcmode="lin" valueType="num">
                                      <p:cBhvr additive="base">
                                        <p:cTn id="17" dur="500" fill="hold"/>
                                        <p:tgtEl>
                                          <p:spTgt spid="22323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3235">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23235">
                                            <p:txEl>
                                              <p:pRg st="5" end="5"/>
                                            </p:txEl>
                                          </p:spTgt>
                                        </p:tgtEl>
                                        <p:attrNameLst>
                                          <p:attrName>style.visibility</p:attrName>
                                        </p:attrNameLst>
                                      </p:cBhvr>
                                      <p:to>
                                        <p:strVal val="visible"/>
                                      </p:to>
                                    </p:set>
                                    <p:anim calcmode="lin" valueType="num">
                                      <p:cBhvr additive="base">
                                        <p:cTn id="22" dur="500" fill="hold"/>
                                        <p:tgtEl>
                                          <p:spTgt spid="223235">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3235">
                                            <p:txEl>
                                              <p:pRg st="5" end="5"/>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23235">
                                            <p:txEl>
                                              <p:pRg st="7" end="7"/>
                                            </p:txEl>
                                          </p:spTgt>
                                        </p:tgtEl>
                                        <p:attrNameLst>
                                          <p:attrName>style.visibility</p:attrName>
                                        </p:attrNameLst>
                                      </p:cBhvr>
                                      <p:to>
                                        <p:strVal val="visible"/>
                                      </p:to>
                                    </p:set>
                                    <p:anim calcmode="lin" valueType="num">
                                      <p:cBhvr additive="base">
                                        <p:cTn id="27" dur="500" fill="hold"/>
                                        <p:tgtEl>
                                          <p:spTgt spid="223235">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23235">
                                            <p:txEl>
                                              <p:pRg st="7" end="7"/>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23235">
                                            <p:txEl>
                                              <p:pRg st="8" end="8"/>
                                            </p:txEl>
                                          </p:spTgt>
                                        </p:tgtEl>
                                        <p:attrNameLst>
                                          <p:attrName>style.visibility</p:attrName>
                                        </p:attrNameLst>
                                      </p:cBhvr>
                                      <p:to>
                                        <p:strVal val="visible"/>
                                      </p:to>
                                    </p:set>
                                    <p:anim calcmode="lin" valueType="num">
                                      <p:cBhvr additive="base">
                                        <p:cTn id="32" dur="500" fill="hold"/>
                                        <p:tgtEl>
                                          <p:spTgt spid="223235">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23235">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223235">
                                            <p:txEl>
                                              <p:pRg st="10" end="10"/>
                                            </p:txEl>
                                          </p:spTgt>
                                        </p:tgtEl>
                                        <p:attrNameLst>
                                          <p:attrName>style.visibility</p:attrName>
                                        </p:attrNameLst>
                                      </p:cBhvr>
                                      <p:to>
                                        <p:strVal val="visible"/>
                                      </p:to>
                                    </p:set>
                                    <p:anim calcmode="lin" valueType="num">
                                      <p:cBhvr additive="base">
                                        <p:cTn id="37" dur="500" fill="hold"/>
                                        <p:tgtEl>
                                          <p:spTgt spid="223235">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323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autoUpdateAnimBg="0"/>
      <p:bldP spid="223235" grpId="0" build="p" autoUpdateAnimBg="0" advAuto="100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Grp="1" noChangeArrowheads="1"/>
          </p:cNvSpPr>
          <p:nvPr>
            <p:ph type="ctrTitle"/>
          </p:nvPr>
        </p:nvSpPr>
        <p:spPr>
          <a:xfrm>
            <a:off x="395288" y="260350"/>
            <a:ext cx="8424862" cy="720725"/>
          </a:xfrm>
        </p:spPr>
        <p:txBody>
          <a:bodyPr/>
          <a:lstStyle/>
          <a:p>
            <a:r>
              <a:rPr lang="tr-TR" sz="2800" b="1" dirty="0" smtClean="0">
                <a:solidFill>
                  <a:srgbClr val="FFFF00"/>
                </a:solidFill>
              </a:rPr>
              <a:t>VESAİK MUKABİLİ ÖDEME </a:t>
            </a:r>
            <a:r>
              <a:rPr lang="tr-TR" sz="2800" b="1" dirty="0" smtClean="0">
                <a:solidFill>
                  <a:srgbClr val="FFFF00"/>
                </a:solidFill>
                <a:latin typeface="Bookman Old Style" pitchFamily="18" charset="0"/>
              </a:rPr>
              <a:t>(</a:t>
            </a:r>
            <a:r>
              <a:rPr lang="tr-TR" sz="2800" b="1" dirty="0" err="1" smtClean="0">
                <a:solidFill>
                  <a:srgbClr val="FFFF00"/>
                </a:solidFill>
                <a:latin typeface="Bookman Old Style" pitchFamily="18" charset="0"/>
              </a:rPr>
              <a:t>Cash</a:t>
            </a:r>
            <a:r>
              <a:rPr lang="tr-TR" sz="2800" b="1" dirty="0" smtClean="0">
                <a:solidFill>
                  <a:srgbClr val="FFFF00"/>
                </a:solidFill>
                <a:latin typeface="Bookman Old Style" pitchFamily="18" charset="0"/>
              </a:rPr>
              <a:t> </a:t>
            </a:r>
            <a:r>
              <a:rPr lang="tr-TR" sz="2800" b="1" dirty="0" err="1" smtClean="0">
                <a:solidFill>
                  <a:srgbClr val="FFFF00"/>
                </a:solidFill>
                <a:latin typeface="Bookman Old Style" pitchFamily="18" charset="0"/>
              </a:rPr>
              <a:t>Aginst</a:t>
            </a:r>
            <a:r>
              <a:rPr lang="tr-TR" sz="2800" b="1" dirty="0" smtClean="0">
                <a:solidFill>
                  <a:srgbClr val="FFFF00"/>
                </a:solidFill>
                <a:latin typeface="Bookman Old Style" pitchFamily="18" charset="0"/>
              </a:rPr>
              <a:t> </a:t>
            </a:r>
            <a:r>
              <a:rPr lang="tr-TR" sz="2800" b="1" dirty="0" err="1" smtClean="0">
                <a:solidFill>
                  <a:srgbClr val="FFFF00"/>
                </a:solidFill>
                <a:latin typeface="Bookman Old Style" pitchFamily="18" charset="0"/>
              </a:rPr>
              <a:t>Doc</a:t>
            </a:r>
            <a:r>
              <a:rPr lang="tr-TR" sz="2800" b="1" dirty="0" smtClean="0">
                <a:solidFill>
                  <a:srgbClr val="FFFF00"/>
                </a:solidFill>
                <a:latin typeface="Bookman Old Style" pitchFamily="18" charset="0"/>
              </a:rPr>
              <a:t>.</a:t>
            </a:r>
            <a:endParaRPr lang="en-AU" sz="2800" b="1" dirty="0" smtClean="0">
              <a:solidFill>
                <a:srgbClr val="FFFF00"/>
              </a:solidFill>
            </a:endParaRPr>
          </a:p>
        </p:txBody>
      </p:sp>
      <p:sp>
        <p:nvSpPr>
          <p:cNvPr id="225283" name="Rectangle 3"/>
          <p:cNvSpPr>
            <a:spLocks noGrp="1" noChangeArrowheads="1"/>
          </p:cNvSpPr>
          <p:nvPr>
            <p:ph type="subTitle" idx="1"/>
          </p:nvPr>
        </p:nvSpPr>
        <p:spPr>
          <a:xfrm>
            <a:off x="395288" y="1052513"/>
            <a:ext cx="8424862" cy="5472112"/>
          </a:xfrm>
        </p:spPr>
        <p:txBody>
          <a:bodyPr/>
          <a:lstStyle/>
          <a:p>
            <a:pPr algn="just">
              <a:lnSpc>
                <a:spcPct val="40000"/>
              </a:lnSpc>
            </a:pPr>
            <a:endParaRPr lang="tr-TR" sz="1400" dirty="0" smtClean="0">
              <a:latin typeface="Bookman Old Style" pitchFamily="18" charset="0"/>
            </a:endParaRPr>
          </a:p>
          <a:p>
            <a:pPr algn="just">
              <a:lnSpc>
                <a:spcPct val="80000"/>
              </a:lnSpc>
            </a:pPr>
            <a:r>
              <a:rPr lang="tr-TR" sz="2200" dirty="0" smtClean="0">
                <a:latin typeface="Bookman Old Style" pitchFamily="18" charset="0"/>
              </a:rPr>
              <a:t>İHRACATÇININ (SATICININ) MALLARI YÜKLEDİKTEN SONRA MALIN YÜKLENDİĞİNİ VE MÜLKİYETİNİ İFADE EDEN VESAİKİ,  BANKASI ARACILIĞI İLE İTHALATÇININ (ALICININ) ÜLKESİNDEKİ BANKASINA, BEDELİNİN</a:t>
            </a:r>
            <a:r>
              <a:rPr lang="tr-TR" sz="2200" b="1" u="sng" dirty="0" smtClean="0">
                <a:solidFill>
                  <a:schemeClr val="accent1"/>
                </a:solidFill>
                <a:latin typeface="Bookman Old Style" pitchFamily="18" charset="0"/>
              </a:rPr>
              <a:t> </a:t>
            </a:r>
            <a:r>
              <a:rPr lang="tr-TR" sz="2200" b="1" u="sng" dirty="0" smtClean="0">
                <a:solidFill>
                  <a:schemeClr val="tx2"/>
                </a:solidFill>
                <a:latin typeface="Bookman Old Style" pitchFamily="18" charset="0"/>
              </a:rPr>
              <a:t>TAHSİL KOŞULU İLE GÖNDERİLMESİ İŞLEMİDİR.</a:t>
            </a:r>
          </a:p>
          <a:p>
            <a:pPr algn="just">
              <a:lnSpc>
                <a:spcPct val="80000"/>
              </a:lnSpc>
            </a:pPr>
            <a:endParaRPr lang="tr-TR" sz="2200" b="1" u="sng" dirty="0" smtClean="0">
              <a:solidFill>
                <a:schemeClr val="accent1"/>
              </a:solidFill>
              <a:latin typeface="Bookman Old Style" pitchFamily="18" charset="0"/>
            </a:endParaRPr>
          </a:p>
          <a:p>
            <a:pPr algn="just">
              <a:lnSpc>
                <a:spcPct val="90000"/>
              </a:lnSpc>
            </a:pPr>
            <a:r>
              <a:rPr lang="tr-TR" sz="2200" dirty="0" smtClean="0">
                <a:solidFill>
                  <a:schemeClr val="tx2"/>
                </a:solidFill>
                <a:latin typeface="Bookman Old Style" pitchFamily="18" charset="0"/>
              </a:rPr>
              <a:t>BU ÖDEME ŞEKLİNDE; </a:t>
            </a:r>
            <a:r>
              <a:rPr lang="tr-TR" sz="2200" u="sng" dirty="0" smtClean="0">
                <a:latin typeface="Bookman Old Style" pitchFamily="18" charset="0"/>
              </a:rPr>
              <a:t>VESAİK BEDELİ ARACI BANKACA TAHSİL EDİLMEDEN</a:t>
            </a:r>
            <a:r>
              <a:rPr lang="tr-TR" sz="2200" dirty="0" smtClean="0">
                <a:latin typeface="Bookman Old Style" pitchFamily="18" charset="0"/>
              </a:rPr>
              <a:t>, </a:t>
            </a:r>
            <a:r>
              <a:rPr lang="tr-TR" sz="2200" b="1" u="sng" dirty="0" smtClean="0">
                <a:latin typeface="Bookman Old Style" pitchFamily="18" charset="0"/>
              </a:rPr>
              <a:t>VESAİKİN İTHALATÇIYA TESLİMİ SÖZ KONUSU DEĞİLDİR</a:t>
            </a:r>
            <a:r>
              <a:rPr lang="tr-TR" sz="2200" dirty="0" smtClean="0">
                <a:latin typeface="Bookman Old Style" pitchFamily="18" charset="0"/>
              </a:rPr>
              <a:t>.  </a:t>
            </a:r>
          </a:p>
          <a:p>
            <a:pPr algn="just">
              <a:lnSpc>
                <a:spcPct val="90000"/>
              </a:lnSpc>
            </a:pPr>
            <a:endParaRPr lang="tr-TR" sz="2200" dirty="0" smtClean="0">
              <a:latin typeface="Bookman Old Style" pitchFamily="18" charset="0"/>
            </a:endParaRPr>
          </a:p>
          <a:p>
            <a:pPr algn="just">
              <a:lnSpc>
                <a:spcPct val="80000"/>
              </a:lnSpc>
            </a:pPr>
            <a:r>
              <a:rPr lang="tr-TR" sz="2200" dirty="0" smtClean="0">
                <a:latin typeface="Bookman Old Style" pitchFamily="18" charset="0"/>
              </a:rPr>
              <a:t>VESAİK MUKABİLİ İŞLEMLER BANKALARCA, ULUSLARARASI TİCARET ODASININ </a:t>
            </a:r>
            <a:r>
              <a:rPr lang="tr-TR" sz="2200" b="1" dirty="0" smtClean="0">
                <a:latin typeface="Bookman Old Style" pitchFamily="18" charset="0"/>
              </a:rPr>
              <a:t>“TAHSİLAT İŞLEMLERİ İÇİN YEKNESAT KURALLAR</a:t>
            </a:r>
            <a:r>
              <a:rPr lang="tr-TR" sz="2200" dirty="0" smtClean="0">
                <a:latin typeface="Bookman Old Style" pitchFamily="18" charset="0"/>
              </a:rPr>
              <a:t>” </a:t>
            </a:r>
            <a:r>
              <a:rPr lang="tr-TR" sz="2200" b="1" dirty="0" smtClean="0">
                <a:latin typeface="Bookman Old Style" pitchFamily="18" charset="0"/>
              </a:rPr>
              <a:t>522</a:t>
            </a:r>
            <a:r>
              <a:rPr lang="tr-TR" sz="2200" dirty="0" smtClean="0">
                <a:latin typeface="Bookman Old Style" pitchFamily="18" charset="0"/>
              </a:rPr>
              <a:t> SAYILI BUROŞURDE BELİRTİLEN KURALLAR KAPSAMINDA YÜRÜTÜLÜR.</a:t>
            </a:r>
            <a:endParaRPr lang="en-US" sz="2200" dirty="0" smtClean="0">
              <a:latin typeface="Bookman Old Style" pitchFamily="18" charset="0"/>
            </a:endParaRPr>
          </a:p>
          <a:p>
            <a:pPr algn="just">
              <a:lnSpc>
                <a:spcPct val="80000"/>
              </a:lnSpc>
            </a:pPr>
            <a:r>
              <a:rPr lang="tr-TR" sz="2000" u="sng" dirty="0" smtClean="0">
                <a:latin typeface="Bookman Old Style" pitchFamily="18" charset="0"/>
                <a:cs typeface="Arial" charset="0"/>
              </a:rPr>
              <a:t> </a:t>
            </a:r>
            <a:endParaRPr lang="en-AU" sz="2000" dirty="0" smtClean="0">
              <a:solidFill>
                <a:schemeClr val="accent1"/>
              </a:solidFill>
              <a:latin typeface="Bookman Old Style" pitchFamily="18"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25282"/>
                                        </p:tgtEl>
                                        <p:attrNameLst>
                                          <p:attrName>style.visibility</p:attrName>
                                        </p:attrNameLst>
                                      </p:cBhvr>
                                      <p:to>
                                        <p:strVal val="visible"/>
                                      </p:to>
                                    </p:set>
                                    <p:anim calcmode="lin" valueType="num">
                                      <p:cBhvr additive="base">
                                        <p:cTn id="7" dur="500" fill="hold"/>
                                        <p:tgtEl>
                                          <p:spTgt spid="225282"/>
                                        </p:tgtEl>
                                        <p:attrNameLst>
                                          <p:attrName>ppt_x</p:attrName>
                                        </p:attrNameLst>
                                      </p:cBhvr>
                                      <p:tavLst>
                                        <p:tav tm="0">
                                          <p:val>
                                            <p:strVal val="#ppt_x"/>
                                          </p:val>
                                        </p:tav>
                                        <p:tav tm="100000">
                                          <p:val>
                                            <p:strVal val="#ppt_x"/>
                                          </p:val>
                                        </p:tav>
                                      </p:tavLst>
                                    </p:anim>
                                    <p:anim calcmode="lin" valueType="num">
                                      <p:cBhvr additive="base">
                                        <p:cTn id="8" dur="500" fill="hold"/>
                                        <p:tgtEl>
                                          <p:spTgt spid="22528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25283">
                                            <p:txEl>
                                              <p:pRg st="1" end="1"/>
                                            </p:txEl>
                                          </p:spTgt>
                                        </p:tgtEl>
                                        <p:attrNameLst>
                                          <p:attrName>style.visibility</p:attrName>
                                        </p:attrNameLst>
                                      </p:cBhvr>
                                      <p:to>
                                        <p:strVal val="visible"/>
                                      </p:to>
                                    </p:set>
                                    <p:anim calcmode="lin" valueType="num">
                                      <p:cBhvr additive="base">
                                        <p:cTn id="12" dur="500" fill="hold"/>
                                        <p:tgtEl>
                                          <p:spTgt spid="22528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528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25283">
                                            <p:txEl>
                                              <p:pRg st="3" end="3"/>
                                            </p:txEl>
                                          </p:spTgt>
                                        </p:tgtEl>
                                        <p:attrNameLst>
                                          <p:attrName>style.visibility</p:attrName>
                                        </p:attrNameLst>
                                      </p:cBhvr>
                                      <p:to>
                                        <p:strVal val="visible"/>
                                      </p:to>
                                    </p:set>
                                    <p:anim calcmode="lin" valueType="num">
                                      <p:cBhvr additive="base">
                                        <p:cTn id="17" dur="500" fill="hold"/>
                                        <p:tgtEl>
                                          <p:spTgt spid="22528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283">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25283">
                                            <p:txEl>
                                              <p:pRg st="5" end="5"/>
                                            </p:txEl>
                                          </p:spTgt>
                                        </p:tgtEl>
                                        <p:attrNameLst>
                                          <p:attrName>style.visibility</p:attrName>
                                        </p:attrNameLst>
                                      </p:cBhvr>
                                      <p:to>
                                        <p:strVal val="visible"/>
                                      </p:to>
                                    </p:set>
                                    <p:anim calcmode="lin" valueType="num">
                                      <p:cBhvr additive="base">
                                        <p:cTn id="22" dur="500" fill="hold"/>
                                        <p:tgtEl>
                                          <p:spTgt spid="225283">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5283">
                                            <p:txEl>
                                              <p:pRg st="5" end="5"/>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25283">
                                            <p:txEl>
                                              <p:pRg st="6" end="6"/>
                                            </p:txEl>
                                          </p:spTgt>
                                        </p:tgtEl>
                                        <p:attrNameLst>
                                          <p:attrName>style.visibility</p:attrName>
                                        </p:attrNameLst>
                                      </p:cBhvr>
                                      <p:to>
                                        <p:strVal val="visible"/>
                                      </p:to>
                                    </p:set>
                                    <p:anim calcmode="lin" valueType="num">
                                      <p:cBhvr additive="base">
                                        <p:cTn id="27" dur="500" fill="hold"/>
                                        <p:tgtEl>
                                          <p:spTgt spid="22528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2528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autoUpdateAnimBg="0"/>
      <p:bldP spid="225283"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1" name="Rectangle 3"/>
          <p:cNvSpPr>
            <a:spLocks noGrp="1" noChangeArrowheads="1"/>
          </p:cNvSpPr>
          <p:nvPr>
            <p:ph type="subTitle" idx="1"/>
          </p:nvPr>
        </p:nvSpPr>
        <p:spPr>
          <a:xfrm>
            <a:off x="395288" y="260350"/>
            <a:ext cx="8424862" cy="6264275"/>
          </a:xfrm>
        </p:spPr>
        <p:txBody>
          <a:bodyPr/>
          <a:lstStyle/>
          <a:p>
            <a:pPr algn="just">
              <a:lnSpc>
                <a:spcPct val="40000"/>
              </a:lnSpc>
            </a:pPr>
            <a:endParaRPr lang="tr-TR" sz="1400" dirty="0" smtClean="0">
              <a:latin typeface="Bookman Old Style" pitchFamily="18" charset="0"/>
            </a:endParaRPr>
          </a:p>
          <a:p>
            <a:pPr algn="just">
              <a:lnSpc>
                <a:spcPct val="80000"/>
              </a:lnSpc>
            </a:pPr>
            <a:r>
              <a:rPr lang="tr-TR" sz="2400" b="1" dirty="0" smtClean="0">
                <a:solidFill>
                  <a:srgbClr val="FFFF00"/>
                </a:solidFill>
                <a:latin typeface="Bookman Old Style" pitchFamily="18" charset="0"/>
              </a:rPr>
              <a:t>VESAİK MUKABİLİ İŞLEMDE TARAFLAR</a:t>
            </a:r>
          </a:p>
          <a:p>
            <a:pPr algn="just">
              <a:lnSpc>
                <a:spcPct val="80000"/>
              </a:lnSpc>
              <a:buFont typeface="Wingdings" pitchFamily="2" charset="2"/>
              <a:buChar char="§"/>
            </a:pPr>
            <a:r>
              <a:rPr lang="tr-TR" sz="2100" dirty="0" smtClean="0">
                <a:latin typeface="Bookman Old Style" pitchFamily="18" charset="0"/>
              </a:rPr>
              <a:t>   SATICI (</a:t>
            </a:r>
            <a:r>
              <a:rPr lang="tr-TR" sz="2100" dirty="0" err="1" smtClean="0">
                <a:latin typeface="Bookman Old Style" pitchFamily="18" charset="0"/>
              </a:rPr>
              <a:t>Drawer</a:t>
            </a:r>
            <a:r>
              <a:rPr lang="tr-TR" sz="2100" dirty="0" smtClean="0">
                <a:latin typeface="Bookman Old Style" pitchFamily="18" charset="0"/>
              </a:rPr>
              <a:t>)</a:t>
            </a:r>
          </a:p>
          <a:p>
            <a:pPr algn="just">
              <a:lnSpc>
                <a:spcPct val="10000"/>
              </a:lnSpc>
              <a:buFont typeface="Wingdings" pitchFamily="2" charset="2"/>
              <a:buNone/>
            </a:pPr>
            <a:endParaRPr lang="tr-TR" sz="2100" dirty="0" smtClean="0">
              <a:latin typeface="Bookman Old Style" pitchFamily="18" charset="0"/>
            </a:endParaRPr>
          </a:p>
          <a:p>
            <a:pPr algn="just">
              <a:lnSpc>
                <a:spcPct val="80000"/>
              </a:lnSpc>
              <a:buFont typeface="Wingdings" pitchFamily="2" charset="2"/>
              <a:buChar char="§"/>
            </a:pPr>
            <a:r>
              <a:rPr lang="tr-TR" sz="2100" dirty="0" smtClean="0">
                <a:latin typeface="Bookman Old Style" pitchFamily="18" charset="0"/>
              </a:rPr>
              <a:t>   GÖNDEREN BANKA (İhracatçının Bankası/</a:t>
            </a:r>
            <a:r>
              <a:rPr lang="tr-TR" sz="2100" dirty="0" err="1" smtClean="0">
                <a:latin typeface="Bookman Old Style" pitchFamily="18" charset="0"/>
              </a:rPr>
              <a:t>Remiting</a:t>
            </a:r>
            <a:r>
              <a:rPr lang="tr-TR" sz="2100" dirty="0" smtClean="0">
                <a:latin typeface="Bookman Old Style" pitchFamily="18" charset="0"/>
              </a:rPr>
              <a:t> Bank)</a:t>
            </a:r>
          </a:p>
          <a:p>
            <a:pPr algn="just">
              <a:lnSpc>
                <a:spcPct val="20000"/>
              </a:lnSpc>
              <a:buFont typeface="Wingdings" pitchFamily="2" charset="2"/>
              <a:buNone/>
            </a:pPr>
            <a:endParaRPr lang="tr-TR" sz="2100" dirty="0" smtClean="0">
              <a:latin typeface="Bookman Old Style" pitchFamily="18" charset="0"/>
            </a:endParaRPr>
          </a:p>
          <a:p>
            <a:pPr algn="just">
              <a:lnSpc>
                <a:spcPct val="80000"/>
              </a:lnSpc>
              <a:buFont typeface="Wingdings" pitchFamily="2" charset="2"/>
              <a:buChar char="§"/>
            </a:pPr>
            <a:r>
              <a:rPr lang="tr-TR" sz="2100" dirty="0" smtClean="0">
                <a:latin typeface="Bookman Old Style" pitchFamily="18" charset="0"/>
              </a:rPr>
              <a:t>   TAHSİL/İBRAZ BANKASI (</a:t>
            </a:r>
            <a:r>
              <a:rPr lang="tr-TR" sz="2100" dirty="0" err="1" smtClean="0">
                <a:latin typeface="Bookman Old Style" pitchFamily="18" charset="0"/>
              </a:rPr>
              <a:t>Collecting</a:t>
            </a:r>
            <a:r>
              <a:rPr lang="tr-TR" sz="2100" dirty="0" smtClean="0">
                <a:latin typeface="Bookman Old Style" pitchFamily="18" charset="0"/>
              </a:rPr>
              <a:t> Bank)</a:t>
            </a:r>
          </a:p>
          <a:p>
            <a:pPr algn="just">
              <a:lnSpc>
                <a:spcPct val="0"/>
              </a:lnSpc>
              <a:buFont typeface="Wingdings" pitchFamily="2" charset="2"/>
              <a:buNone/>
            </a:pPr>
            <a:endParaRPr lang="tr-TR" sz="2100" dirty="0" smtClean="0">
              <a:latin typeface="Bookman Old Style" pitchFamily="18" charset="0"/>
            </a:endParaRPr>
          </a:p>
          <a:p>
            <a:pPr algn="just">
              <a:lnSpc>
                <a:spcPct val="80000"/>
              </a:lnSpc>
              <a:buFont typeface="Wingdings" pitchFamily="2" charset="2"/>
              <a:buChar char="§"/>
            </a:pPr>
            <a:r>
              <a:rPr lang="tr-TR" sz="2100" dirty="0" smtClean="0">
                <a:latin typeface="Bookman Old Style" pitchFamily="18" charset="0"/>
              </a:rPr>
              <a:t>   ALICI (</a:t>
            </a:r>
            <a:r>
              <a:rPr lang="tr-TR" sz="2100" dirty="0" err="1" smtClean="0">
                <a:latin typeface="Bookman Old Style" pitchFamily="18" charset="0"/>
              </a:rPr>
              <a:t>Drawee</a:t>
            </a:r>
            <a:r>
              <a:rPr lang="tr-TR" sz="2100" dirty="0" smtClean="0">
                <a:latin typeface="Bookman Old Style" pitchFamily="18" charset="0"/>
              </a:rPr>
              <a:t>)</a:t>
            </a:r>
          </a:p>
          <a:p>
            <a:pPr algn="just">
              <a:lnSpc>
                <a:spcPct val="90000"/>
              </a:lnSpc>
              <a:buFont typeface="Wingdings" pitchFamily="2" charset="2"/>
              <a:buNone/>
            </a:pPr>
            <a:endParaRPr lang="tr-TR" sz="2100" dirty="0" smtClean="0">
              <a:latin typeface="Bookman Old Style" pitchFamily="18" charset="0"/>
            </a:endParaRPr>
          </a:p>
          <a:p>
            <a:pPr algn="just">
              <a:lnSpc>
                <a:spcPct val="80000"/>
              </a:lnSpc>
              <a:buFont typeface="Wingdings" pitchFamily="2" charset="2"/>
              <a:buChar char="Ø"/>
            </a:pPr>
            <a:r>
              <a:rPr lang="tr-TR" sz="2400" b="1" dirty="0" smtClean="0">
                <a:solidFill>
                  <a:schemeClr val="accent1"/>
                </a:solidFill>
                <a:latin typeface="Bookman Old Style" pitchFamily="18" charset="0"/>
              </a:rPr>
              <a:t>  </a:t>
            </a:r>
            <a:r>
              <a:rPr lang="tr-TR" sz="2400" b="1" dirty="0" smtClean="0">
                <a:solidFill>
                  <a:srgbClr val="FFFF00"/>
                </a:solidFill>
                <a:latin typeface="Bookman Old Style" pitchFamily="18" charset="0"/>
              </a:rPr>
              <a:t>İHRACATÇI AÇISINDAN VESAİK MUKABİLİ</a:t>
            </a:r>
          </a:p>
          <a:p>
            <a:pPr algn="just">
              <a:lnSpc>
                <a:spcPct val="80000"/>
              </a:lnSpc>
              <a:buFont typeface="Wingdings" pitchFamily="2" charset="2"/>
              <a:buNone/>
            </a:pPr>
            <a:r>
              <a:rPr lang="tr-TR" sz="2400" b="1" dirty="0" smtClean="0">
                <a:solidFill>
                  <a:srgbClr val="FFFF00"/>
                </a:solidFill>
                <a:latin typeface="Bookman Old Style" pitchFamily="18" charset="0"/>
              </a:rPr>
              <a:t>    ÖDEME</a:t>
            </a:r>
          </a:p>
          <a:p>
            <a:pPr algn="just">
              <a:lnSpc>
                <a:spcPct val="0"/>
              </a:lnSpc>
              <a:buFont typeface="Wingdings" pitchFamily="2" charset="2"/>
              <a:buNone/>
            </a:pPr>
            <a:endParaRPr lang="tr-TR" sz="2400" b="1" dirty="0" smtClean="0">
              <a:solidFill>
                <a:srgbClr val="FFFF00"/>
              </a:solidFill>
              <a:latin typeface="Bookman Old Style" pitchFamily="18" charset="0"/>
            </a:endParaRPr>
          </a:p>
          <a:p>
            <a:pPr algn="just">
              <a:lnSpc>
                <a:spcPct val="80000"/>
              </a:lnSpc>
              <a:buFont typeface="Wingdings" pitchFamily="2" charset="2"/>
              <a:buChar char="Ø"/>
            </a:pPr>
            <a:r>
              <a:rPr lang="tr-TR" sz="2400" b="1" dirty="0" smtClean="0">
                <a:solidFill>
                  <a:srgbClr val="FFFF00"/>
                </a:solidFill>
                <a:latin typeface="Bookman Old Style" pitchFamily="18" charset="0"/>
              </a:rPr>
              <a:t>  İTHALATÇI AÇISINDAN VESAİK MUKABİLİ</a:t>
            </a:r>
          </a:p>
          <a:p>
            <a:pPr algn="just">
              <a:lnSpc>
                <a:spcPct val="80000"/>
              </a:lnSpc>
              <a:buFont typeface="Wingdings" pitchFamily="2" charset="2"/>
              <a:buNone/>
            </a:pPr>
            <a:r>
              <a:rPr lang="tr-TR" sz="2400" b="1" dirty="0" smtClean="0">
                <a:solidFill>
                  <a:srgbClr val="FFFF00"/>
                </a:solidFill>
                <a:latin typeface="Bookman Old Style" pitchFamily="18" charset="0"/>
              </a:rPr>
              <a:t>    ÖDEME</a:t>
            </a:r>
          </a:p>
          <a:p>
            <a:pPr algn="just">
              <a:lnSpc>
                <a:spcPct val="80000"/>
              </a:lnSpc>
              <a:buFont typeface="Wingdings" pitchFamily="2" charset="2"/>
              <a:buNone/>
            </a:pPr>
            <a:endParaRPr lang="tr-TR" sz="2400" b="1" dirty="0" smtClean="0">
              <a:solidFill>
                <a:schemeClr val="accent1"/>
              </a:solidFill>
              <a:latin typeface="Bookman Old Style" pitchFamily="18" charset="0"/>
            </a:endParaRPr>
          </a:p>
          <a:p>
            <a:pPr algn="just">
              <a:lnSpc>
                <a:spcPct val="80000"/>
              </a:lnSpc>
              <a:buFont typeface="Wingdings" pitchFamily="2" charset="2"/>
              <a:buNone/>
            </a:pPr>
            <a:r>
              <a:rPr lang="tr-TR" sz="2400" b="1" dirty="0" smtClean="0">
                <a:latin typeface="Bookman Old Style" pitchFamily="18" charset="0"/>
              </a:rPr>
              <a:t> VESAİK (BELGELER)</a:t>
            </a:r>
          </a:p>
          <a:p>
            <a:pPr algn="just">
              <a:lnSpc>
                <a:spcPct val="10000"/>
              </a:lnSpc>
              <a:buFont typeface="Wingdings" pitchFamily="2" charset="2"/>
              <a:buNone/>
            </a:pPr>
            <a:endParaRPr lang="tr-TR" sz="2400" b="1" dirty="0" smtClean="0">
              <a:latin typeface="Bookman Old Style" pitchFamily="18" charset="0"/>
            </a:endParaRPr>
          </a:p>
          <a:p>
            <a:pPr algn="just">
              <a:lnSpc>
                <a:spcPct val="80000"/>
              </a:lnSpc>
              <a:buFont typeface="Wingdings" pitchFamily="2" charset="2"/>
              <a:buChar char="ü"/>
            </a:pPr>
            <a:r>
              <a:rPr lang="tr-TR" sz="2100" dirty="0" smtClean="0">
                <a:latin typeface="Bookman Old Style" pitchFamily="18" charset="0"/>
              </a:rPr>
              <a:t> TİCARİ BELGELER</a:t>
            </a:r>
          </a:p>
          <a:p>
            <a:pPr algn="just">
              <a:lnSpc>
                <a:spcPct val="60000"/>
              </a:lnSpc>
              <a:buFont typeface="Wingdings" pitchFamily="2" charset="2"/>
              <a:buChar char="ü"/>
            </a:pPr>
            <a:endParaRPr lang="tr-TR" sz="2100" dirty="0" smtClean="0">
              <a:latin typeface="Bookman Old Style" pitchFamily="18" charset="0"/>
            </a:endParaRPr>
          </a:p>
          <a:p>
            <a:pPr algn="just">
              <a:lnSpc>
                <a:spcPct val="80000"/>
              </a:lnSpc>
              <a:buFont typeface="Wingdings" pitchFamily="2" charset="2"/>
              <a:buChar char="ü"/>
            </a:pPr>
            <a:r>
              <a:rPr lang="tr-TR" sz="2100" dirty="0" smtClean="0">
                <a:latin typeface="Bookman Old Style" pitchFamily="18" charset="0"/>
              </a:rPr>
              <a:t> MALİ BELGELER</a:t>
            </a:r>
            <a:endParaRPr lang="en-AU" sz="2000" u="sng" dirty="0" smtClean="0">
              <a:latin typeface="Bookman Old Style" pitchFamily="18"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27331">
                                            <p:txEl>
                                              <p:pRg st="1" end="1"/>
                                            </p:txEl>
                                          </p:spTgt>
                                        </p:tgtEl>
                                        <p:attrNameLst>
                                          <p:attrName>style.visibility</p:attrName>
                                        </p:attrNameLst>
                                      </p:cBhvr>
                                      <p:to>
                                        <p:strVal val="visible"/>
                                      </p:to>
                                    </p:set>
                                    <p:anim calcmode="lin" valueType="num">
                                      <p:cBhvr additive="base">
                                        <p:cTn id="7" dur="500" fill="hold"/>
                                        <p:tgtEl>
                                          <p:spTgt spid="2273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7331">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27331">
                                            <p:txEl>
                                              <p:pRg st="2" end="2"/>
                                            </p:txEl>
                                          </p:spTgt>
                                        </p:tgtEl>
                                        <p:attrNameLst>
                                          <p:attrName>style.visibility</p:attrName>
                                        </p:attrNameLst>
                                      </p:cBhvr>
                                      <p:to>
                                        <p:strVal val="visible"/>
                                      </p:to>
                                    </p:set>
                                    <p:anim calcmode="lin" valueType="num">
                                      <p:cBhvr additive="base">
                                        <p:cTn id="12" dur="500" fill="hold"/>
                                        <p:tgtEl>
                                          <p:spTgt spid="227331">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7331">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27331">
                                            <p:txEl>
                                              <p:pRg st="4" end="4"/>
                                            </p:txEl>
                                          </p:spTgt>
                                        </p:tgtEl>
                                        <p:attrNameLst>
                                          <p:attrName>style.visibility</p:attrName>
                                        </p:attrNameLst>
                                      </p:cBhvr>
                                      <p:to>
                                        <p:strVal val="visible"/>
                                      </p:to>
                                    </p:set>
                                    <p:anim calcmode="lin" valueType="num">
                                      <p:cBhvr additive="base">
                                        <p:cTn id="17" dur="500" fill="hold"/>
                                        <p:tgtEl>
                                          <p:spTgt spid="22733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7331">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27331">
                                            <p:txEl>
                                              <p:pRg st="6" end="6"/>
                                            </p:txEl>
                                          </p:spTgt>
                                        </p:tgtEl>
                                        <p:attrNameLst>
                                          <p:attrName>style.visibility</p:attrName>
                                        </p:attrNameLst>
                                      </p:cBhvr>
                                      <p:to>
                                        <p:strVal val="visible"/>
                                      </p:to>
                                    </p:set>
                                    <p:anim calcmode="lin" valueType="num">
                                      <p:cBhvr additive="base">
                                        <p:cTn id="22" dur="500" fill="hold"/>
                                        <p:tgtEl>
                                          <p:spTgt spid="227331">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7331">
                                            <p:txEl>
                                              <p:pRg st="6" end="6"/>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27331">
                                            <p:txEl>
                                              <p:pRg st="8" end="8"/>
                                            </p:txEl>
                                          </p:spTgt>
                                        </p:tgtEl>
                                        <p:attrNameLst>
                                          <p:attrName>style.visibility</p:attrName>
                                        </p:attrNameLst>
                                      </p:cBhvr>
                                      <p:to>
                                        <p:strVal val="visible"/>
                                      </p:to>
                                    </p:set>
                                    <p:anim calcmode="lin" valueType="num">
                                      <p:cBhvr additive="base">
                                        <p:cTn id="27" dur="500" fill="hold"/>
                                        <p:tgtEl>
                                          <p:spTgt spid="227331">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27331">
                                            <p:txEl>
                                              <p:pRg st="8" end="8"/>
                                            </p:txEl>
                                          </p:spTgt>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227331">
                                            <p:txEl>
                                              <p:pRg st="10" end="10"/>
                                            </p:txEl>
                                          </p:spTgt>
                                        </p:tgtEl>
                                        <p:attrNameLst>
                                          <p:attrName>style.visibility</p:attrName>
                                        </p:attrNameLst>
                                      </p:cBhvr>
                                      <p:to>
                                        <p:strVal val="visible"/>
                                      </p:to>
                                    </p:set>
                                    <p:anim calcmode="lin" valueType="num">
                                      <p:cBhvr additive="base">
                                        <p:cTn id="32" dur="500" fill="hold"/>
                                        <p:tgtEl>
                                          <p:spTgt spid="227331">
                                            <p:txEl>
                                              <p:pRg st="10" end="1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27331">
                                            <p:txEl>
                                              <p:pRg st="10" end="10"/>
                                            </p:txEl>
                                          </p:spTgt>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27331">
                                            <p:txEl>
                                              <p:pRg st="11" end="11"/>
                                            </p:txEl>
                                          </p:spTgt>
                                        </p:tgtEl>
                                        <p:attrNameLst>
                                          <p:attrName>style.visibility</p:attrName>
                                        </p:attrNameLst>
                                      </p:cBhvr>
                                      <p:to>
                                        <p:strVal val="visible"/>
                                      </p:to>
                                    </p:set>
                                    <p:anim calcmode="lin" valueType="num">
                                      <p:cBhvr additive="base">
                                        <p:cTn id="37" dur="500" fill="hold"/>
                                        <p:tgtEl>
                                          <p:spTgt spid="227331">
                                            <p:txEl>
                                              <p:pRg st="11" end="1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7331">
                                            <p:txEl>
                                              <p:pRg st="11" end="11"/>
                                            </p:txEl>
                                          </p:spTgt>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grpId="0" nodeType="afterEffect">
                                  <p:stCondLst>
                                    <p:cond delay="1000"/>
                                  </p:stCondLst>
                                  <p:childTnLst>
                                    <p:set>
                                      <p:cBhvr>
                                        <p:cTn id="41" dur="1" fill="hold">
                                          <p:stCondLst>
                                            <p:cond delay="0"/>
                                          </p:stCondLst>
                                        </p:cTn>
                                        <p:tgtEl>
                                          <p:spTgt spid="227331">
                                            <p:txEl>
                                              <p:pRg st="13" end="13"/>
                                            </p:txEl>
                                          </p:spTgt>
                                        </p:tgtEl>
                                        <p:attrNameLst>
                                          <p:attrName>style.visibility</p:attrName>
                                        </p:attrNameLst>
                                      </p:cBhvr>
                                      <p:to>
                                        <p:strVal val="visible"/>
                                      </p:to>
                                    </p:set>
                                    <p:anim calcmode="lin" valueType="num">
                                      <p:cBhvr additive="base">
                                        <p:cTn id="42" dur="500" fill="hold"/>
                                        <p:tgtEl>
                                          <p:spTgt spid="227331">
                                            <p:txEl>
                                              <p:pRg st="13" end="1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27331">
                                            <p:txEl>
                                              <p:pRg st="13" end="13"/>
                                            </p:txEl>
                                          </p:spTgt>
                                        </p:tgtEl>
                                        <p:attrNameLst>
                                          <p:attrName>ppt_y</p:attrName>
                                        </p:attrNameLst>
                                      </p:cBhvr>
                                      <p:tavLst>
                                        <p:tav tm="0">
                                          <p:val>
                                            <p:strVal val="#ppt_y"/>
                                          </p:val>
                                        </p:tav>
                                        <p:tav tm="100000">
                                          <p:val>
                                            <p:strVal val="#ppt_y"/>
                                          </p:val>
                                        </p:tav>
                                      </p:tavLst>
                                    </p:anim>
                                  </p:childTnLst>
                                </p:cTn>
                              </p:par>
                            </p:childTnLst>
                          </p:cTn>
                        </p:par>
                        <p:par>
                          <p:cTn id="44" fill="hold">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227331">
                                            <p:txEl>
                                              <p:pRg st="14" end="14"/>
                                            </p:txEl>
                                          </p:spTgt>
                                        </p:tgtEl>
                                        <p:attrNameLst>
                                          <p:attrName>style.visibility</p:attrName>
                                        </p:attrNameLst>
                                      </p:cBhvr>
                                      <p:to>
                                        <p:strVal val="visible"/>
                                      </p:to>
                                    </p:set>
                                    <p:anim calcmode="lin" valueType="num">
                                      <p:cBhvr additive="base">
                                        <p:cTn id="47" dur="500" fill="hold"/>
                                        <p:tgtEl>
                                          <p:spTgt spid="227331">
                                            <p:txEl>
                                              <p:pRg st="14" end="14"/>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27331">
                                            <p:txEl>
                                              <p:pRg st="14" end="14"/>
                                            </p:txEl>
                                          </p:spTgt>
                                        </p:tgtEl>
                                        <p:attrNameLst>
                                          <p:attrName>ppt_y</p:attrName>
                                        </p:attrNameLst>
                                      </p:cBhvr>
                                      <p:tavLst>
                                        <p:tav tm="0">
                                          <p:val>
                                            <p:strVal val="#ppt_y"/>
                                          </p:val>
                                        </p:tav>
                                        <p:tav tm="100000">
                                          <p:val>
                                            <p:strVal val="#ppt_y"/>
                                          </p:val>
                                        </p:tav>
                                      </p:tavLst>
                                    </p:anim>
                                  </p:childTnLst>
                                </p:cTn>
                              </p:par>
                            </p:childTnLst>
                          </p:cTn>
                        </p:par>
                        <p:par>
                          <p:cTn id="49" fill="hold">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227331">
                                            <p:txEl>
                                              <p:pRg st="16" end="16"/>
                                            </p:txEl>
                                          </p:spTgt>
                                        </p:tgtEl>
                                        <p:attrNameLst>
                                          <p:attrName>style.visibility</p:attrName>
                                        </p:attrNameLst>
                                      </p:cBhvr>
                                      <p:to>
                                        <p:strVal val="visible"/>
                                      </p:to>
                                    </p:set>
                                    <p:anim calcmode="lin" valueType="num">
                                      <p:cBhvr additive="base">
                                        <p:cTn id="52" dur="500" fill="hold"/>
                                        <p:tgtEl>
                                          <p:spTgt spid="227331">
                                            <p:txEl>
                                              <p:pRg st="16" end="16"/>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227331">
                                            <p:txEl>
                                              <p:pRg st="16" end="16"/>
                                            </p:txEl>
                                          </p:spTgt>
                                        </p:tgtEl>
                                        <p:attrNameLst>
                                          <p:attrName>ppt_y</p:attrName>
                                        </p:attrNameLst>
                                      </p:cBhvr>
                                      <p:tavLst>
                                        <p:tav tm="0">
                                          <p:val>
                                            <p:strVal val="#ppt_y"/>
                                          </p:val>
                                        </p:tav>
                                        <p:tav tm="100000">
                                          <p:val>
                                            <p:strVal val="#ppt_y"/>
                                          </p:val>
                                        </p:tav>
                                      </p:tavLst>
                                    </p:anim>
                                  </p:childTnLst>
                                </p:cTn>
                              </p:par>
                            </p:childTnLst>
                          </p:cTn>
                        </p:par>
                        <p:par>
                          <p:cTn id="54" fill="hold">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227331">
                                            <p:txEl>
                                              <p:pRg st="18" end="18"/>
                                            </p:txEl>
                                          </p:spTgt>
                                        </p:tgtEl>
                                        <p:attrNameLst>
                                          <p:attrName>style.visibility</p:attrName>
                                        </p:attrNameLst>
                                      </p:cBhvr>
                                      <p:to>
                                        <p:strVal val="visible"/>
                                      </p:to>
                                    </p:set>
                                    <p:anim calcmode="lin" valueType="num">
                                      <p:cBhvr additive="base">
                                        <p:cTn id="57" dur="500" fill="hold"/>
                                        <p:tgtEl>
                                          <p:spTgt spid="227331">
                                            <p:txEl>
                                              <p:pRg st="18" end="18"/>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27331">
                                            <p:txEl>
                                              <p:pRg st="18" end="18"/>
                                            </p:txEl>
                                          </p:spTgt>
                                        </p:tgtEl>
                                        <p:attrNameLst>
                                          <p:attrName>ppt_y</p:attrName>
                                        </p:attrNameLst>
                                      </p:cBhvr>
                                      <p:tavLst>
                                        <p:tav tm="0">
                                          <p:val>
                                            <p:strVal val="#ppt_y"/>
                                          </p:val>
                                        </p:tav>
                                        <p:tav tm="100000">
                                          <p:val>
                                            <p:strVal val="#ppt_y"/>
                                          </p:val>
                                        </p:tav>
                                      </p:tavLst>
                                    </p:anim>
                                  </p:childTnLst>
                                </p:cTn>
                              </p:par>
                            </p:childTnLst>
                          </p:cTn>
                        </p:par>
                        <p:par>
                          <p:cTn id="59" fill="hold">
                            <p:stCondLst>
                              <p:cond delay="16500"/>
                            </p:stCondLst>
                            <p:childTnLst>
                              <p:par>
                                <p:cTn id="60" presetID="2" presetClass="entr" presetSubtype="8" fill="hold" grpId="0" nodeType="afterEffect">
                                  <p:stCondLst>
                                    <p:cond delay="1000"/>
                                  </p:stCondLst>
                                  <p:childTnLst>
                                    <p:set>
                                      <p:cBhvr>
                                        <p:cTn id="61" dur="1" fill="hold">
                                          <p:stCondLst>
                                            <p:cond delay="0"/>
                                          </p:stCondLst>
                                        </p:cTn>
                                        <p:tgtEl>
                                          <p:spTgt spid="227331">
                                            <p:txEl>
                                              <p:pRg st="20" end="20"/>
                                            </p:txEl>
                                          </p:spTgt>
                                        </p:tgtEl>
                                        <p:attrNameLst>
                                          <p:attrName>style.visibility</p:attrName>
                                        </p:attrNameLst>
                                      </p:cBhvr>
                                      <p:to>
                                        <p:strVal val="visible"/>
                                      </p:to>
                                    </p:set>
                                    <p:anim calcmode="lin" valueType="num">
                                      <p:cBhvr additive="base">
                                        <p:cTn id="62" dur="500" fill="hold"/>
                                        <p:tgtEl>
                                          <p:spTgt spid="227331">
                                            <p:txEl>
                                              <p:pRg st="20" end="20"/>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227331">
                                            <p:txEl>
                                              <p:pRg st="20" end="2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autoUpdateAnimBg="0" advAuto="100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ctrTitle"/>
          </p:nvPr>
        </p:nvSpPr>
        <p:spPr>
          <a:xfrm>
            <a:off x="395288" y="188913"/>
            <a:ext cx="8424862" cy="576262"/>
          </a:xfrm>
        </p:spPr>
        <p:txBody>
          <a:bodyPr/>
          <a:lstStyle/>
          <a:p>
            <a:r>
              <a:rPr lang="tr-TR" sz="2800" b="1" dirty="0" smtClean="0">
                <a:solidFill>
                  <a:srgbClr val="FFFF00"/>
                </a:solidFill>
              </a:rPr>
              <a:t>KABUL KREDİLİ ÖDEME </a:t>
            </a:r>
            <a:r>
              <a:rPr lang="tr-TR" sz="2800" b="1" dirty="0" smtClean="0">
                <a:solidFill>
                  <a:srgbClr val="FFFF00"/>
                </a:solidFill>
                <a:latin typeface="Bookman Old Style" pitchFamily="18" charset="0"/>
              </a:rPr>
              <a:t>(</a:t>
            </a:r>
            <a:r>
              <a:rPr lang="tr-TR" sz="2800" b="1" dirty="0" err="1" smtClean="0">
                <a:solidFill>
                  <a:srgbClr val="FFFF00"/>
                </a:solidFill>
                <a:latin typeface="Bookman Old Style" pitchFamily="18" charset="0"/>
              </a:rPr>
              <a:t>Acceptance</a:t>
            </a:r>
            <a:r>
              <a:rPr lang="tr-TR" sz="2800" b="1" dirty="0" smtClean="0">
                <a:solidFill>
                  <a:srgbClr val="FFFF00"/>
                </a:solidFill>
                <a:latin typeface="Bookman Old Style" pitchFamily="18" charset="0"/>
              </a:rPr>
              <a:t> </a:t>
            </a:r>
            <a:r>
              <a:rPr lang="tr-TR" sz="2800" b="1" dirty="0" err="1" smtClean="0">
                <a:solidFill>
                  <a:srgbClr val="FFFF00"/>
                </a:solidFill>
                <a:latin typeface="Bookman Old Style" pitchFamily="18" charset="0"/>
              </a:rPr>
              <a:t>Credit</a:t>
            </a:r>
            <a:r>
              <a:rPr lang="tr-TR" sz="2800" b="1" dirty="0" smtClean="0">
                <a:solidFill>
                  <a:srgbClr val="FFFF00"/>
                </a:solidFill>
                <a:latin typeface="Bookman Old Style" pitchFamily="18" charset="0"/>
              </a:rPr>
              <a:t>)</a:t>
            </a:r>
            <a:endParaRPr lang="en-AU" sz="2800" b="1" dirty="0" smtClean="0">
              <a:solidFill>
                <a:srgbClr val="FFFF00"/>
              </a:solidFill>
            </a:endParaRPr>
          </a:p>
        </p:txBody>
      </p:sp>
      <p:sp>
        <p:nvSpPr>
          <p:cNvPr id="229379" name="Rectangle 3"/>
          <p:cNvSpPr>
            <a:spLocks noGrp="1" noChangeArrowheads="1"/>
          </p:cNvSpPr>
          <p:nvPr>
            <p:ph type="subTitle" idx="1"/>
          </p:nvPr>
        </p:nvSpPr>
        <p:spPr>
          <a:xfrm>
            <a:off x="395288" y="836613"/>
            <a:ext cx="8424862" cy="5688012"/>
          </a:xfrm>
        </p:spPr>
        <p:txBody>
          <a:bodyPr/>
          <a:lstStyle/>
          <a:p>
            <a:pPr algn="just">
              <a:lnSpc>
                <a:spcPct val="10000"/>
              </a:lnSpc>
            </a:pPr>
            <a:endParaRPr lang="tr-TR" sz="1600" dirty="0" smtClean="0">
              <a:latin typeface="Bookman Old Style" pitchFamily="18" charset="0"/>
            </a:endParaRPr>
          </a:p>
          <a:p>
            <a:pPr algn="just">
              <a:lnSpc>
                <a:spcPct val="90000"/>
              </a:lnSpc>
            </a:pPr>
            <a:r>
              <a:rPr lang="en-US" sz="2000" b="1" dirty="0" smtClean="0">
                <a:solidFill>
                  <a:schemeClr val="tx2"/>
                </a:solidFill>
                <a:latin typeface="Bookman Old Style" pitchFamily="18" charset="0"/>
                <a:cs typeface="Arial" charset="0"/>
              </a:rPr>
              <a:t>KABUL </a:t>
            </a:r>
            <a:r>
              <a:rPr lang="tr-TR" sz="2000" b="1" dirty="0" smtClean="0">
                <a:solidFill>
                  <a:schemeClr val="tx2"/>
                </a:solidFill>
                <a:latin typeface="Bookman Old Style" pitchFamily="18" charset="0"/>
              </a:rPr>
              <a:t>K</a:t>
            </a:r>
            <a:r>
              <a:rPr lang="en-US" sz="2000" b="1" dirty="0" smtClean="0">
                <a:solidFill>
                  <a:schemeClr val="tx2"/>
                </a:solidFill>
                <a:latin typeface="Bookman Old Style" pitchFamily="18" charset="0"/>
                <a:cs typeface="Arial" charset="0"/>
              </a:rPr>
              <a:t>RED</a:t>
            </a:r>
            <a:r>
              <a:rPr lang="tr-TR" sz="2000" b="1" dirty="0" smtClean="0">
                <a:solidFill>
                  <a:schemeClr val="tx2"/>
                </a:solidFill>
                <a:latin typeface="Arial" charset="0"/>
                <a:cs typeface="Arial" charset="0"/>
              </a:rPr>
              <a:t>İSİ;</a:t>
            </a:r>
            <a:endParaRPr lang="en-US" sz="2000" b="1" dirty="0" smtClean="0">
              <a:solidFill>
                <a:schemeClr val="tx2"/>
              </a:solidFill>
              <a:latin typeface="Bookman Old Style" pitchFamily="18" charset="0"/>
              <a:cs typeface="Times New Roman" pitchFamily="18" charset="0"/>
            </a:endParaRPr>
          </a:p>
          <a:p>
            <a:pPr algn="just">
              <a:lnSpc>
                <a:spcPct val="0"/>
              </a:lnSpc>
            </a:pPr>
            <a:r>
              <a:rPr lang="en-US" sz="2200" dirty="0" smtClean="0">
                <a:latin typeface="Bookman Old Style" pitchFamily="18" charset="0"/>
                <a:cs typeface="Arial" charset="0"/>
              </a:rPr>
              <a:t> </a:t>
            </a:r>
            <a:endParaRPr lang="en-US" sz="2200" dirty="0" smtClean="0">
              <a:latin typeface="Bookman Old Style" pitchFamily="18" charset="0"/>
              <a:cs typeface="Times New Roman" pitchFamily="18" charset="0"/>
            </a:endParaRPr>
          </a:p>
          <a:p>
            <a:pPr algn="just"/>
            <a:r>
              <a:rPr lang="en-US" sz="2000" dirty="0" smtClean="0">
                <a:latin typeface="Bookman Old Style" pitchFamily="18" charset="0"/>
                <a:cs typeface="Arial" charset="0"/>
              </a:rPr>
              <a:t>SATICI</a:t>
            </a:r>
            <a:r>
              <a:rPr lang="tr-TR" sz="2000" dirty="0" smtClean="0">
                <a:latin typeface="Bookman Old Style" pitchFamily="18" charset="0"/>
                <a:cs typeface="Arial" charset="0"/>
              </a:rPr>
              <a:t> TARAFINDAN ALICIYA TANINAN A</a:t>
            </a:r>
            <a:r>
              <a:rPr lang="en-US" sz="2000" dirty="0" smtClean="0">
                <a:latin typeface="Bookman Old Style" pitchFamily="18" charset="0"/>
                <a:cs typeface="Arial" charset="0"/>
              </a:rPr>
              <a:t>YN</a:t>
            </a:r>
            <a:r>
              <a:rPr lang="tr-TR" sz="2000" dirty="0" smtClean="0">
                <a:latin typeface="Bookman Old Style" pitchFamily="18" charset="0"/>
              </a:rPr>
              <a:t>İ</a:t>
            </a:r>
            <a:r>
              <a:rPr lang="en-US" sz="2000" dirty="0" smtClean="0">
                <a:latin typeface="Bookman Old Style" pitchFamily="18" charset="0"/>
                <a:cs typeface="Arial" charset="0"/>
              </a:rPr>
              <a:t> KRED</a:t>
            </a:r>
            <a:r>
              <a:rPr lang="tr-TR" sz="2000" dirty="0" smtClean="0">
                <a:latin typeface="Bookman Old Style" pitchFamily="18" charset="0"/>
              </a:rPr>
              <a:t>İ</a:t>
            </a:r>
            <a:r>
              <a:rPr lang="en-US" sz="2000" dirty="0" smtClean="0">
                <a:latin typeface="Bookman Old Style" pitchFamily="18" charset="0"/>
                <a:cs typeface="Arial" charset="0"/>
              </a:rPr>
              <a:t> KAPSAMINDA</a:t>
            </a:r>
            <a:r>
              <a:rPr lang="tr-TR" sz="2000" dirty="0" smtClean="0">
                <a:latin typeface="Bookman Old Style" pitchFamily="18" charset="0"/>
                <a:cs typeface="Arial" charset="0"/>
              </a:rPr>
              <a:t>,</a:t>
            </a:r>
            <a:r>
              <a:rPr lang="en-US" sz="2000" dirty="0" smtClean="0">
                <a:latin typeface="Bookman Old Style" pitchFamily="18" charset="0"/>
                <a:cs typeface="Arial" charset="0"/>
              </a:rPr>
              <a:t> </a:t>
            </a:r>
            <a:r>
              <a:rPr lang="tr-TR" sz="2000" dirty="0" smtClean="0"/>
              <a:t>ALICI</a:t>
            </a:r>
            <a:r>
              <a:rPr lang="en-US" sz="2000" dirty="0" smtClean="0">
                <a:latin typeface="Bookman Old Style" pitchFamily="18" charset="0"/>
                <a:cs typeface="Arial" charset="0"/>
              </a:rPr>
              <a:t>, </a:t>
            </a:r>
            <a:r>
              <a:rPr lang="tr-TR" sz="2000" u="sng" dirty="0" smtClean="0">
                <a:latin typeface="Bookman Old Style" pitchFamily="18" charset="0"/>
              </a:rPr>
              <a:t>İ</a:t>
            </a:r>
            <a:r>
              <a:rPr lang="en-US" sz="2000" u="sng" dirty="0" smtClean="0">
                <a:latin typeface="Bookman Old Style" pitchFamily="18" charset="0"/>
                <a:cs typeface="Arial" charset="0"/>
              </a:rPr>
              <a:t>THAL E</a:t>
            </a:r>
            <a:r>
              <a:rPr lang="tr-TR" sz="2000" u="sng" dirty="0" smtClean="0">
                <a:latin typeface="Bookman Old Style" pitchFamily="18" charset="0"/>
                <a:cs typeface="Arial" charset="0"/>
              </a:rPr>
              <a:t>T</a:t>
            </a:r>
            <a:r>
              <a:rPr lang="en-US" sz="2000" u="sng" dirty="0" smtClean="0">
                <a:latin typeface="Bookman Old Style" pitchFamily="18" charset="0"/>
                <a:cs typeface="Arial" charset="0"/>
              </a:rPr>
              <a:t>T</a:t>
            </a:r>
            <a:r>
              <a:rPr lang="tr-TR" sz="2000" u="sng" dirty="0" smtClean="0">
                <a:latin typeface="Bookman Old Style" pitchFamily="18" charset="0"/>
              </a:rPr>
              <a:t>İ</a:t>
            </a:r>
            <a:r>
              <a:rPr lang="en-US" sz="2000" u="sng" dirty="0" smtClean="0">
                <a:latin typeface="Bookman Old Style" pitchFamily="18" charset="0"/>
                <a:cs typeface="Arial" charset="0"/>
              </a:rPr>
              <a:t>Ğ</a:t>
            </a:r>
            <a:r>
              <a:rPr lang="tr-TR" sz="2000" u="sng" dirty="0" smtClean="0">
                <a:latin typeface="Bookman Old Style" pitchFamily="18" charset="0"/>
              </a:rPr>
              <a:t>İ</a:t>
            </a:r>
            <a:r>
              <a:rPr lang="en-US" sz="2000" u="sng" dirty="0" smtClean="0">
                <a:latin typeface="Bookman Old Style" pitchFamily="18" charset="0"/>
                <a:cs typeface="Arial" charset="0"/>
              </a:rPr>
              <a:t> MAL</a:t>
            </a:r>
            <a:r>
              <a:rPr lang="tr-TR" sz="2000" u="sng" dirty="0" smtClean="0"/>
              <a:t>IN</a:t>
            </a:r>
            <a:r>
              <a:rPr lang="en-US" sz="2000" u="sng" dirty="0" smtClean="0">
                <a:latin typeface="Bookman Old Style" pitchFamily="18" charset="0"/>
                <a:cs typeface="Arial" charset="0"/>
              </a:rPr>
              <a:t> BEDEL</a:t>
            </a:r>
            <a:r>
              <a:rPr lang="tr-TR" sz="2000" u="sng" dirty="0" smtClean="0">
                <a:latin typeface="Bookman Old Style" pitchFamily="18" charset="0"/>
              </a:rPr>
              <a:t>İ</a:t>
            </a:r>
            <a:r>
              <a:rPr lang="en-US" sz="2000" u="sng" dirty="0" smtClean="0">
                <a:latin typeface="Bookman Old Style" pitchFamily="18" charset="0"/>
                <a:cs typeface="Arial" charset="0"/>
              </a:rPr>
              <a:t>N</a:t>
            </a:r>
            <a:r>
              <a:rPr lang="tr-TR" sz="2000" u="sng" dirty="0" smtClean="0">
                <a:latin typeface="Bookman Old Style" pitchFamily="18" charset="0"/>
              </a:rPr>
              <a:t>İ</a:t>
            </a:r>
            <a:r>
              <a:rPr lang="en-US" sz="2000" u="sng" dirty="0" smtClean="0">
                <a:latin typeface="Bookman Old Style" pitchFamily="18" charset="0"/>
                <a:cs typeface="Arial" charset="0"/>
              </a:rPr>
              <a:t> MAL ALIMINDA DEĞ</a:t>
            </a:r>
            <a:r>
              <a:rPr lang="tr-TR" sz="2000" u="sng" dirty="0" smtClean="0">
                <a:latin typeface="Bookman Old Style" pitchFamily="18" charset="0"/>
              </a:rPr>
              <a:t>İ</a:t>
            </a:r>
            <a:r>
              <a:rPr lang="en-US" sz="2000" u="sng" dirty="0" smtClean="0">
                <a:latin typeface="Bookman Old Style" pitchFamily="18" charset="0"/>
                <a:cs typeface="Arial" charset="0"/>
              </a:rPr>
              <a:t>L</a:t>
            </a:r>
            <a:r>
              <a:rPr lang="en-US" sz="2000" dirty="0" smtClean="0">
                <a:latin typeface="Bookman Old Style" pitchFamily="18" charset="0"/>
                <a:cs typeface="Arial" charset="0"/>
              </a:rPr>
              <a:t>, </a:t>
            </a:r>
            <a:r>
              <a:rPr lang="tr-TR" sz="2000" dirty="0" smtClean="0">
                <a:latin typeface="Bookman Old Style" pitchFamily="18" charset="0"/>
                <a:cs typeface="Arial" charset="0"/>
              </a:rPr>
              <a:t>DAHA SONRAKİ BİR VADE DE</a:t>
            </a:r>
            <a:r>
              <a:rPr lang="tr-TR" sz="2000" dirty="0" smtClean="0"/>
              <a:t> </a:t>
            </a:r>
            <a:r>
              <a:rPr lang="tr-TR" sz="2000" b="1" u="sng" dirty="0" smtClean="0">
                <a:latin typeface="Bookman Old Style" pitchFamily="18" charset="0"/>
              </a:rPr>
              <a:t>İ</a:t>
            </a:r>
            <a:r>
              <a:rPr lang="en-US" sz="2000" b="1" u="sng" dirty="0" smtClean="0">
                <a:latin typeface="Bookman Old Style" pitchFamily="18" charset="0"/>
                <a:cs typeface="Arial" charset="0"/>
              </a:rPr>
              <a:t>HRACATÇIYA </a:t>
            </a:r>
            <a:r>
              <a:rPr lang="tr-TR" sz="2000" b="1" u="sng" dirty="0" smtClean="0">
                <a:latin typeface="Bookman Old Style" pitchFamily="18" charset="0"/>
              </a:rPr>
              <a:t>ÖDEDİĞİ</a:t>
            </a:r>
            <a:r>
              <a:rPr lang="en-US" sz="2000" b="1" u="sng" dirty="0" smtClean="0">
                <a:latin typeface="Bookman Old Style" pitchFamily="18" charset="0"/>
                <a:cs typeface="Arial" charset="0"/>
              </a:rPr>
              <a:t> B</a:t>
            </a:r>
            <a:r>
              <a:rPr lang="tr-TR" sz="2000" b="1" u="sng" dirty="0" smtClean="0">
                <a:latin typeface="Bookman Old Style" pitchFamily="18" charset="0"/>
              </a:rPr>
              <a:t>İ</a:t>
            </a:r>
            <a:r>
              <a:rPr lang="en-US" sz="2000" b="1" u="sng" dirty="0" smtClean="0">
                <a:latin typeface="Bookman Old Style" pitchFamily="18" charset="0"/>
                <a:cs typeface="Arial" charset="0"/>
              </a:rPr>
              <a:t>R KRED</a:t>
            </a:r>
            <a:r>
              <a:rPr lang="tr-TR" sz="2000" b="1" u="sng" dirty="0" smtClean="0">
                <a:latin typeface="Bookman Old Style" pitchFamily="18" charset="0"/>
              </a:rPr>
              <a:t>İ</a:t>
            </a:r>
            <a:r>
              <a:rPr lang="en-US" sz="2000" b="1" u="sng" dirty="0" smtClean="0">
                <a:latin typeface="Bookman Old Style" pitchFamily="18" charset="0"/>
                <a:cs typeface="Arial" charset="0"/>
              </a:rPr>
              <a:t> ÇEŞ</a:t>
            </a:r>
            <a:r>
              <a:rPr lang="tr-TR" sz="2000" b="1" u="sng" dirty="0" smtClean="0">
                <a:latin typeface="Bookman Old Style" pitchFamily="18" charset="0"/>
              </a:rPr>
              <a:t>İ</a:t>
            </a:r>
            <a:r>
              <a:rPr lang="en-US" sz="2000" b="1" u="sng" dirty="0" smtClean="0">
                <a:latin typeface="Bookman Old Style" pitchFamily="18" charset="0"/>
                <a:cs typeface="Arial" charset="0"/>
              </a:rPr>
              <a:t>D</a:t>
            </a:r>
            <a:r>
              <a:rPr lang="tr-TR" sz="2000" b="1" u="sng" dirty="0" smtClean="0">
                <a:latin typeface="Bookman Old Style" pitchFamily="18" charset="0"/>
              </a:rPr>
              <a:t>İ</a:t>
            </a:r>
            <a:r>
              <a:rPr lang="en-US" sz="2000" b="1" u="sng" dirty="0" smtClean="0">
                <a:latin typeface="Bookman Old Style" pitchFamily="18" charset="0"/>
                <a:cs typeface="Arial" charset="0"/>
              </a:rPr>
              <a:t>D</a:t>
            </a:r>
            <a:r>
              <a:rPr lang="tr-TR" sz="2000" b="1" u="sng" dirty="0" smtClean="0">
                <a:latin typeface="Bookman Old Style" pitchFamily="18" charset="0"/>
              </a:rPr>
              <a:t>İ</a:t>
            </a:r>
            <a:r>
              <a:rPr lang="en-US" sz="2000" b="1" u="sng" dirty="0" smtClean="0">
                <a:latin typeface="Bookman Old Style" pitchFamily="18" charset="0"/>
                <a:cs typeface="Arial" charset="0"/>
              </a:rPr>
              <a:t>R</a:t>
            </a:r>
            <a:r>
              <a:rPr lang="en-US" sz="2000" dirty="0" smtClean="0">
                <a:latin typeface="Bookman Old Style" pitchFamily="18" charset="0"/>
                <a:cs typeface="Arial" charset="0"/>
              </a:rPr>
              <a:t>.</a:t>
            </a:r>
            <a:endParaRPr lang="tr-TR" sz="2000" dirty="0" smtClean="0">
              <a:latin typeface="Bookman Old Style" pitchFamily="18" charset="0"/>
            </a:endParaRPr>
          </a:p>
          <a:p>
            <a:pPr algn="just">
              <a:lnSpc>
                <a:spcPct val="90000"/>
              </a:lnSpc>
            </a:pPr>
            <a:endParaRPr lang="tr-TR" sz="2000" dirty="0" smtClean="0">
              <a:latin typeface="Bookman Old Style" pitchFamily="18" charset="0"/>
              <a:cs typeface="Arial" charset="0"/>
            </a:endParaRPr>
          </a:p>
          <a:p>
            <a:pPr algn="just"/>
            <a:r>
              <a:rPr lang="tr-TR" sz="2000" dirty="0" smtClean="0">
                <a:latin typeface="Bookman Old Style" pitchFamily="18" charset="0"/>
                <a:cs typeface="Arial" charset="0"/>
              </a:rPr>
              <a:t>DİĞER BİR İFADEYLE, “KABUL KREDİSİ” SATILAN MAL BEDELİNİN BİR POLİÇEYE BAĞLANDIĞI VE POLİÇE BEDELİNİN, POLİÇE VADESİNDE SATICIYA ÖDENDİĞİ BİR ÖDEME ŞEKLİDİR.</a:t>
            </a:r>
            <a:endParaRPr lang="en-US" sz="2000" dirty="0" smtClean="0">
              <a:latin typeface="Bookman Old Style" pitchFamily="18" charset="0"/>
              <a:cs typeface="Times New Roman" pitchFamily="18" charset="0"/>
            </a:endParaRPr>
          </a:p>
          <a:p>
            <a:pPr algn="just">
              <a:lnSpc>
                <a:spcPct val="60000"/>
              </a:lnSpc>
            </a:pPr>
            <a:endParaRPr lang="tr-TR" sz="2000" b="1" u="sng" dirty="0" smtClean="0">
              <a:solidFill>
                <a:schemeClr val="accent1"/>
              </a:solidFill>
              <a:latin typeface="Bookman Old Style" pitchFamily="18" charset="0"/>
              <a:cs typeface="Arial" charset="0"/>
            </a:endParaRPr>
          </a:p>
          <a:p>
            <a:pPr algn="just"/>
            <a:r>
              <a:rPr lang="en-US" sz="2000" b="1" u="sng" dirty="0" smtClean="0">
                <a:solidFill>
                  <a:schemeClr val="tx2"/>
                </a:solidFill>
                <a:latin typeface="Bookman Old Style" pitchFamily="18" charset="0"/>
                <a:cs typeface="Arial" charset="0"/>
              </a:rPr>
              <a:t>KABUL KRED</a:t>
            </a:r>
            <a:r>
              <a:rPr lang="tr-TR" sz="2000" b="1" u="sng" dirty="0" smtClean="0">
                <a:solidFill>
                  <a:schemeClr val="tx2"/>
                </a:solidFill>
                <a:latin typeface="Bookman Old Style" pitchFamily="18" charset="0"/>
              </a:rPr>
              <a:t>İ</a:t>
            </a:r>
            <a:r>
              <a:rPr lang="en-US" sz="2000" b="1" u="sng" dirty="0" smtClean="0">
                <a:solidFill>
                  <a:schemeClr val="tx2"/>
                </a:solidFill>
                <a:latin typeface="Bookman Old Style" pitchFamily="18" charset="0"/>
                <a:cs typeface="Arial" charset="0"/>
              </a:rPr>
              <a:t>S</a:t>
            </a:r>
            <a:r>
              <a:rPr lang="tr-TR" sz="2000" b="1" u="sng" dirty="0" smtClean="0">
                <a:solidFill>
                  <a:schemeClr val="tx2"/>
                </a:solidFill>
                <a:latin typeface="Bookman Old Style" pitchFamily="18" charset="0"/>
              </a:rPr>
              <a:t>İ</a:t>
            </a:r>
            <a:r>
              <a:rPr lang="en-US" sz="2000" b="1" u="sng" dirty="0" smtClean="0">
                <a:solidFill>
                  <a:schemeClr val="tx2"/>
                </a:solidFill>
                <a:latin typeface="Bookman Old Style" pitchFamily="18" charset="0"/>
                <a:cs typeface="Arial" charset="0"/>
              </a:rPr>
              <a:t>NDE ANA UNSUR OLAN </a:t>
            </a:r>
            <a:r>
              <a:rPr lang="tr-TR" sz="2000" b="1" u="sng" dirty="0" smtClean="0">
                <a:solidFill>
                  <a:schemeClr val="tx2"/>
                </a:solidFill>
                <a:latin typeface="Bookman Old Style" pitchFamily="18" charset="0"/>
              </a:rPr>
              <a:t>P</a:t>
            </a:r>
            <a:r>
              <a:rPr lang="en-US" sz="2000" b="1" u="sng" dirty="0" smtClean="0">
                <a:solidFill>
                  <a:schemeClr val="tx2"/>
                </a:solidFill>
                <a:latin typeface="Bookman Old Style" pitchFamily="18" charset="0"/>
                <a:cs typeface="Arial" charset="0"/>
              </a:rPr>
              <a:t>OL</a:t>
            </a:r>
            <a:r>
              <a:rPr lang="tr-TR" sz="2000" b="1" u="sng" dirty="0" smtClean="0">
                <a:solidFill>
                  <a:schemeClr val="tx2"/>
                </a:solidFill>
                <a:latin typeface="Bookman Old Style" pitchFamily="18" charset="0"/>
              </a:rPr>
              <a:t>İ</a:t>
            </a:r>
            <a:r>
              <a:rPr lang="en-US" sz="2000" b="1" u="sng" dirty="0" smtClean="0">
                <a:solidFill>
                  <a:schemeClr val="tx2"/>
                </a:solidFill>
                <a:latin typeface="Bookman Old Style" pitchFamily="18" charset="0"/>
                <a:cs typeface="Arial" charset="0"/>
              </a:rPr>
              <a:t>ÇEDE</a:t>
            </a:r>
            <a:r>
              <a:rPr lang="tr-TR" sz="2000" b="1" u="sng" dirty="0" smtClean="0">
                <a:solidFill>
                  <a:schemeClr val="tx2"/>
                </a:solidFill>
                <a:latin typeface="Bookman Old Style" pitchFamily="18" charset="0"/>
              </a:rPr>
              <a:t>,</a:t>
            </a:r>
            <a:r>
              <a:rPr lang="en-US" sz="2000" b="1" u="sng" dirty="0" smtClean="0">
                <a:solidFill>
                  <a:schemeClr val="tx2"/>
                </a:solidFill>
                <a:latin typeface="Bookman Old Style" pitchFamily="18" charset="0"/>
                <a:cs typeface="Arial" charset="0"/>
              </a:rPr>
              <a:t> </a:t>
            </a:r>
            <a:r>
              <a:rPr lang="tr-TR" sz="2000" b="1" u="sng" dirty="0" smtClean="0">
                <a:solidFill>
                  <a:schemeClr val="tx2"/>
                </a:solidFill>
                <a:latin typeface="Bookman Old Style" pitchFamily="18" charset="0"/>
              </a:rPr>
              <a:t>İ</a:t>
            </a:r>
            <a:r>
              <a:rPr lang="en-US" sz="2000" b="1" u="sng" dirty="0" smtClean="0">
                <a:solidFill>
                  <a:schemeClr val="tx2"/>
                </a:solidFill>
                <a:latin typeface="Bookman Old Style" pitchFamily="18" charset="0"/>
                <a:cs typeface="Arial" charset="0"/>
              </a:rPr>
              <a:t>K</a:t>
            </a:r>
            <a:r>
              <a:rPr lang="tr-TR" sz="2000" b="1" u="sng" dirty="0" smtClean="0">
                <a:solidFill>
                  <a:schemeClr val="tx2"/>
                </a:solidFill>
                <a:latin typeface="Bookman Old Style" pitchFamily="18" charset="0"/>
              </a:rPr>
              <a:t>İ</a:t>
            </a:r>
            <a:r>
              <a:rPr lang="en-US" sz="2000" b="1" u="sng" dirty="0" smtClean="0">
                <a:solidFill>
                  <a:schemeClr val="tx2"/>
                </a:solidFill>
                <a:latin typeface="Bookman Old Style" pitchFamily="18" charset="0"/>
                <a:cs typeface="Arial" charset="0"/>
              </a:rPr>
              <a:t> TÜRLÜ KABUL VARDIR.</a:t>
            </a:r>
            <a:endParaRPr lang="tr-TR" sz="2000" b="1" u="sng" dirty="0" smtClean="0">
              <a:solidFill>
                <a:schemeClr val="tx2"/>
              </a:solidFill>
              <a:latin typeface="Bookman Old Style" pitchFamily="18" charset="0"/>
            </a:endParaRPr>
          </a:p>
          <a:p>
            <a:pPr algn="just">
              <a:lnSpc>
                <a:spcPct val="40000"/>
              </a:lnSpc>
            </a:pPr>
            <a:endParaRPr lang="tr-TR" sz="2000" b="1" u="sng" dirty="0" smtClean="0">
              <a:solidFill>
                <a:schemeClr val="accent1"/>
              </a:solidFill>
              <a:latin typeface="Bookman Old Style" pitchFamily="18" charset="0"/>
            </a:endParaRPr>
          </a:p>
          <a:p>
            <a:pPr algn="just">
              <a:lnSpc>
                <a:spcPct val="30000"/>
              </a:lnSpc>
            </a:pPr>
            <a:endParaRPr lang="tr-TR" sz="2000" b="1" u="sng" dirty="0" smtClean="0">
              <a:latin typeface="Bookman Old Style" pitchFamily="18" charset="0"/>
            </a:endParaRPr>
          </a:p>
          <a:p>
            <a:pPr algn="just">
              <a:lnSpc>
                <a:spcPct val="90000"/>
              </a:lnSpc>
              <a:buFont typeface="Wingdings" pitchFamily="2" charset="2"/>
              <a:buChar char="ü"/>
            </a:pPr>
            <a:r>
              <a:rPr lang="tr-TR" sz="2000" dirty="0" smtClean="0">
                <a:latin typeface="Bookman Old Style" pitchFamily="18" charset="0"/>
              </a:rPr>
              <a:t>   </a:t>
            </a:r>
            <a:r>
              <a:rPr lang="tr-TR" sz="2000" b="1" dirty="0" smtClean="0">
                <a:latin typeface="Bookman Old Style" pitchFamily="18" charset="0"/>
              </a:rPr>
              <a:t>FİRMA KABULLÜ</a:t>
            </a:r>
          </a:p>
          <a:p>
            <a:pPr algn="just">
              <a:lnSpc>
                <a:spcPct val="30000"/>
              </a:lnSpc>
              <a:buFont typeface="Wingdings" pitchFamily="2" charset="2"/>
              <a:buNone/>
            </a:pPr>
            <a:endParaRPr lang="tr-TR" sz="2000" b="1" dirty="0" smtClean="0">
              <a:latin typeface="Bookman Old Style" pitchFamily="18" charset="0"/>
            </a:endParaRPr>
          </a:p>
          <a:p>
            <a:pPr algn="just">
              <a:lnSpc>
                <a:spcPct val="90000"/>
              </a:lnSpc>
              <a:buFont typeface="Wingdings" pitchFamily="2" charset="2"/>
              <a:buChar char="ü"/>
            </a:pPr>
            <a:r>
              <a:rPr lang="tr-TR" sz="2000" b="1" dirty="0" smtClean="0">
                <a:latin typeface="Bookman Old Style" pitchFamily="18" charset="0"/>
              </a:rPr>
              <a:t>   BANKA KABULLÜ</a:t>
            </a:r>
            <a:endParaRPr lang="en-US" sz="2000" b="1"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29378"/>
                                        </p:tgtEl>
                                        <p:attrNameLst>
                                          <p:attrName>style.visibility</p:attrName>
                                        </p:attrNameLst>
                                      </p:cBhvr>
                                      <p:to>
                                        <p:strVal val="visible"/>
                                      </p:to>
                                    </p:set>
                                    <p:anim calcmode="lin" valueType="num">
                                      <p:cBhvr additive="base">
                                        <p:cTn id="7" dur="500" fill="hold"/>
                                        <p:tgtEl>
                                          <p:spTgt spid="229378"/>
                                        </p:tgtEl>
                                        <p:attrNameLst>
                                          <p:attrName>ppt_x</p:attrName>
                                        </p:attrNameLst>
                                      </p:cBhvr>
                                      <p:tavLst>
                                        <p:tav tm="0">
                                          <p:val>
                                            <p:strVal val="#ppt_x"/>
                                          </p:val>
                                        </p:tav>
                                        <p:tav tm="100000">
                                          <p:val>
                                            <p:strVal val="#ppt_x"/>
                                          </p:val>
                                        </p:tav>
                                      </p:tavLst>
                                    </p:anim>
                                    <p:anim calcmode="lin" valueType="num">
                                      <p:cBhvr additive="base">
                                        <p:cTn id="8" dur="500" fill="hold"/>
                                        <p:tgtEl>
                                          <p:spTgt spid="22937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29379">
                                            <p:txEl>
                                              <p:pRg st="1" end="1"/>
                                            </p:txEl>
                                          </p:spTgt>
                                        </p:tgtEl>
                                        <p:attrNameLst>
                                          <p:attrName>style.visibility</p:attrName>
                                        </p:attrNameLst>
                                      </p:cBhvr>
                                      <p:to>
                                        <p:strVal val="visible"/>
                                      </p:to>
                                    </p:set>
                                    <p:anim calcmode="lin" valueType="num">
                                      <p:cBhvr additive="base">
                                        <p:cTn id="12" dur="500" fill="hold"/>
                                        <p:tgtEl>
                                          <p:spTgt spid="22937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9379">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29379">
                                            <p:txEl>
                                              <p:pRg st="2" end="2"/>
                                            </p:txEl>
                                          </p:spTgt>
                                        </p:tgtEl>
                                        <p:attrNameLst>
                                          <p:attrName>style.visibility</p:attrName>
                                        </p:attrNameLst>
                                      </p:cBhvr>
                                      <p:to>
                                        <p:strVal val="visible"/>
                                      </p:to>
                                    </p:set>
                                    <p:anim calcmode="lin" valueType="num">
                                      <p:cBhvr additive="base">
                                        <p:cTn id="17" dur="500" fill="hold"/>
                                        <p:tgtEl>
                                          <p:spTgt spid="22937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9379">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29379">
                                            <p:txEl>
                                              <p:pRg st="3" end="3"/>
                                            </p:txEl>
                                          </p:spTgt>
                                        </p:tgtEl>
                                        <p:attrNameLst>
                                          <p:attrName>style.visibility</p:attrName>
                                        </p:attrNameLst>
                                      </p:cBhvr>
                                      <p:to>
                                        <p:strVal val="visible"/>
                                      </p:to>
                                    </p:set>
                                    <p:anim calcmode="lin" valueType="num">
                                      <p:cBhvr additive="base">
                                        <p:cTn id="22" dur="500" fill="hold"/>
                                        <p:tgtEl>
                                          <p:spTgt spid="229379">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9379">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29379">
                                            <p:txEl>
                                              <p:pRg st="5" end="5"/>
                                            </p:txEl>
                                          </p:spTgt>
                                        </p:tgtEl>
                                        <p:attrNameLst>
                                          <p:attrName>style.visibility</p:attrName>
                                        </p:attrNameLst>
                                      </p:cBhvr>
                                      <p:to>
                                        <p:strVal val="visible"/>
                                      </p:to>
                                    </p:set>
                                    <p:anim calcmode="lin" valueType="num">
                                      <p:cBhvr additive="base">
                                        <p:cTn id="27" dur="500" fill="hold"/>
                                        <p:tgtEl>
                                          <p:spTgt spid="22937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29379">
                                            <p:txEl>
                                              <p:pRg st="5" end="5"/>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229379">
                                            <p:txEl>
                                              <p:pRg st="7" end="7"/>
                                            </p:txEl>
                                          </p:spTgt>
                                        </p:tgtEl>
                                        <p:attrNameLst>
                                          <p:attrName>style.visibility</p:attrName>
                                        </p:attrNameLst>
                                      </p:cBhvr>
                                      <p:to>
                                        <p:strVal val="visible"/>
                                      </p:to>
                                    </p:set>
                                    <p:anim calcmode="lin" valueType="num">
                                      <p:cBhvr additive="base">
                                        <p:cTn id="32" dur="500" fill="hold"/>
                                        <p:tgtEl>
                                          <p:spTgt spid="229379">
                                            <p:txEl>
                                              <p:pRg st="7" end="7"/>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29379">
                                            <p:txEl>
                                              <p:pRg st="7" end="7"/>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229379">
                                            <p:txEl>
                                              <p:pRg st="10" end="10"/>
                                            </p:txEl>
                                          </p:spTgt>
                                        </p:tgtEl>
                                        <p:attrNameLst>
                                          <p:attrName>style.visibility</p:attrName>
                                        </p:attrNameLst>
                                      </p:cBhvr>
                                      <p:to>
                                        <p:strVal val="visible"/>
                                      </p:to>
                                    </p:set>
                                    <p:anim calcmode="lin" valueType="num">
                                      <p:cBhvr additive="base">
                                        <p:cTn id="37" dur="500" fill="hold"/>
                                        <p:tgtEl>
                                          <p:spTgt spid="229379">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9379">
                                            <p:txEl>
                                              <p:pRg st="10" end="10"/>
                                            </p:txEl>
                                          </p:spTgt>
                                        </p:tgtEl>
                                        <p:attrNameLst>
                                          <p:attrName>ppt_y</p:attrName>
                                        </p:attrNameLst>
                                      </p:cBhvr>
                                      <p:tavLst>
                                        <p:tav tm="0">
                                          <p:val>
                                            <p:strVal val="#ppt_y"/>
                                          </p:val>
                                        </p:tav>
                                        <p:tav tm="100000">
                                          <p:val>
                                            <p:strVal val="#ppt_y"/>
                                          </p:val>
                                        </p:tav>
                                      </p:tavLst>
                                    </p:anim>
                                  </p:childTnLst>
                                </p:cTn>
                              </p:par>
                            </p:childTnLst>
                          </p:cTn>
                        </p:par>
                        <p:par>
                          <p:cTn id="39" fill="hold">
                            <p:stCondLst>
                              <p:cond delay="9500"/>
                            </p:stCondLst>
                            <p:childTnLst>
                              <p:par>
                                <p:cTn id="40" presetID="2" presetClass="entr" presetSubtype="8" fill="hold" grpId="0" nodeType="afterEffect">
                                  <p:stCondLst>
                                    <p:cond delay="1000"/>
                                  </p:stCondLst>
                                  <p:childTnLst>
                                    <p:set>
                                      <p:cBhvr>
                                        <p:cTn id="41" dur="1" fill="hold">
                                          <p:stCondLst>
                                            <p:cond delay="0"/>
                                          </p:stCondLst>
                                        </p:cTn>
                                        <p:tgtEl>
                                          <p:spTgt spid="229379">
                                            <p:txEl>
                                              <p:pRg st="12" end="12"/>
                                            </p:txEl>
                                          </p:spTgt>
                                        </p:tgtEl>
                                        <p:attrNameLst>
                                          <p:attrName>style.visibility</p:attrName>
                                        </p:attrNameLst>
                                      </p:cBhvr>
                                      <p:to>
                                        <p:strVal val="visible"/>
                                      </p:to>
                                    </p:set>
                                    <p:anim calcmode="lin" valueType="num">
                                      <p:cBhvr additive="base">
                                        <p:cTn id="42" dur="500" fill="hold"/>
                                        <p:tgtEl>
                                          <p:spTgt spid="229379">
                                            <p:txEl>
                                              <p:pRg st="12" end="12"/>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29379">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autoUpdateAnimBg="0"/>
      <p:bldP spid="229379"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26" name="Rectangle 2"/>
          <p:cNvSpPr>
            <a:spLocks noGrp="1" noChangeArrowheads="1"/>
          </p:cNvSpPr>
          <p:nvPr>
            <p:ph type="subTitle" idx="1"/>
          </p:nvPr>
        </p:nvSpPr>
        <p:spPr>
          <a:xfrm>
            <a:off x="395288" y="260350"/>
            <a:ext cx="8424862" cy="6264275"/>
          </a:xfrm>
        </p:spPr>
        <p:txBody>
          <a:bodyPr/>
          <a:lstStyle/>
          <a:p>
            <a:pPr algn="just">
              <a:lnSpc>
                <a:spcPct val="40000"/>
              </a:lnSpc>
            </a:pPr>
            <a:endParaRPr lang="tr-TR" sz="1000" dirty="0" smtClean="0">
              <a:latin typeface="Bookman Old Style" pitchFamily="18" charset="0"/>
            </a:endParaRPr>
          </a:p>
          <a:p>
            <a:pPr algn="just"/>
            <a:r>
              <a:rPr lang="en-US" sz="2300" b="1" dirty="0" smtClean="0">
                <a:solidFill>
                  <a:srgbClr val="FFFF00"/>
                </a:solidFill>
                <a:latin typeface="Bookman Old Style" pitchFamily="18" charset="0"/>
                <a:cs typeface="Arial" charset="0"/>
              </a:rPr>
              <a:t>F</a:t>
            </a:r>
            <a:r>
              <a:rPr lang="tr-TR" sz="2300" b="1" dirty="0" smtClean="0">
                <a:solidFill>
                  <a:srgbClr val="FFFF00"/>
                </a:solidFill>
                <a:latin typeface="Bookman Old Style" pitchFamily="18" charset="0"/>
                <a:cs typeface="Arial" charset="0"/>
              </a:rPr>
              <a:t>İ</a:t>
            </a:r>
            <a:r>
              <a:rPr lang="en-US" sz="2300" b="1" dirty="0" smtClean="0">
                <a:solidFill>
                  <a:srgbClr val="FFFF00"/>
                </a:solidFill>
                <a:latin typeface="Bookman Old Style" pitchFamily="18" charset="0"/>
                <a:cs typeface="Arial" charset="0"/>
              </a:rPr>
              <a:t>RMA KABULLÜ:</a:t>
            </a:r>
            <a:endParaRPr lang="tr-TR" sz="2300" b="1" dirty="0" smtClean="0">
              <a:solidFill>
                <a:srgbClr val="FFFF00"/>
              </a:solidFill>
              <a:latin typeface="Bookman Old Style" pitchFamily="18" charset="0"/>
            </a:endParaRPr>
          </a:p>
          <a:p>
            <a:pPr algn="just"/>
            <a:r>
              <a:rPr lang="en-US" sz="2100" dirty="0" smtClean="0">
                <a:latin typeface="Bookman Old Style" pitchFamily="18" charset="0"/>
                <a:cs typeface="Arial" charset="0"/>
              </a:rPr>
              <a:t>ÖDEME TAHHÜDÜNDE BULUNAN SADECE </a:t>
            </a:r>
            <a:r>
              <a:rPr lang="tr-TR" sz="2100" dirty="0" smtClean="0">
                <a:latin typeface="Bookman Old Style" pitchFamily="18" charset="0"/>
                <a:cs typeface="Arial" charset="0"/>
              </a:rPr>
              <a:t>İ</a:t>
            </a:r>
            <a:r>
              <a:rPr lang="en-US" sz="2100" dirty="0" smtClean="0">
                <a:latin typeface="Bookman Old Style" pitchFamily="18" charset="0"/>
                <a:cs typeface="Arial" charset="0"/>
              </a:rPr>
              <a:t>THALATÇI OLMASI YAN</a:t>
            </a:r>
            <a:r>
              <a:rPr lang="tr-TR" sz="2100" dirty="0" smtClean="0">
                <a:latin typeface="Bookman Old Style" pitchFamily="18" charset="0"/>
                <a:cs typeface="Arial" charset="0"/>
              </a:rPr>
              <a:t>İ</a:t>
            </a:r>
            <a:r>
              <a:rPr lang="en-US" sz="2100" dirty="0" smtClean="0">
                <a:latin typeface="Bookman Old Style" pitchFamily="18" charset="0"/>
                <a:cs typeface="Arial" charset="0"/>
              </a:rPr>
              <a:t> POL</a:t>
            </a:r>
            <a:r>
              <a:rPr lang="tr-TR" sz="2100" dirty="0" smtClean="0">
                <a:latin typeface="Bookman Old Style" pitchFamily="18" charset="0"/>
                <a:cs typeface="Arial" charset="0"/>
              </a:rPr>
              <a:t>İ</a:t>
            </a:r>
            <a:r>
              <a:rPr lang="en-US" sz="2100" dirty="0" smtClean="0">
                <a:latin typeface="Bookman Old Style" pitchFamily="18" charset="0"/>
                <a:cs typeface="Arial" charset="0"/>
              </a:rPr>
              <a:t>ÇEY</a:t>
            </a:r>
            <a:r>
              <a:rPr lang="tr-TR" sz="2100" dirty="0" smtClean="0">
                <a:latin typeface="Bookman Old Style" pitchFamily="18" charset="0"/>
                <a:cs typeface="Arial" charset="0"/>
              </a:rPr>
              <a:t>İ</a:t>
            </a:r>
            <a:r>
              <a:rPr lang="en-US" sz="2100" dirty="0" smtClean="0">
                <a:latin typeface="Bookman Old Style" pitchFamily="18" charset="0"/>
                <a:cs typeface="Arial" charset="0"/>
              </a:rPr>
              <a:t> </a:t>
            </a:r>
            <a:r>
              <a:rPr lang="en-US" sz="2100" b="1" u="sng" dirty="0" smtClean="0">
                <a:latin typeface="Bookman Old Style" pitchFamily="18" charset="0"/>
                <a:cs typeface="Arial" charset="0"/>
              </a:rPr>
              <a:t>SADECE </a:t>
            </a:r>
            <a:r>
              <a:rPr lang="tr-TR" sz="2100" b="1" u="sng" dirty="0" smtClean="0">
                <a:latin typeface="Bookman Old Style" pitchFamily="18" charset="0"/>
                <a:cs typeface="Arial" charset="0"/>
              </a:rPr>
              <a:t>İ</a:t>
            </a:r>
            <a:r>
              <a:rPr lang="en-US" sz="2100" b="1" u="sng" dirty="0" smtClean="0">
                <a:latin typeface="Bookman Old Style" pitchFamily="18" charset="0"/>
                <a:cs typeface="Arial" charset="0"/>
              </a:rPr>
              <a:t>THALATÇININ KABUL ETMES</a:t>
            </a:r>
            <a:r>
              <a:rPr lang="tr-TR" sz="2100" b="1" u="sng" dirty="0" smtClean="0">
                <a:latin typeface="Bookman Old Style" pitchFamily="18" charset="0"/>
                <a:cs typeface="Arial" charset="0"/>
              </a:rPr>
              <a:t>İ</a:t>
            </a:r>
            <a:r>
              <a:rPr lang="en-US" sz="2100" b="1" u="sng" dirty="0" smtClean="0">
                <a:latin typeface="Bookman Old Style" pitchFamily="18" charset="0"/>
                <a:cs typeface="Arial" charset="0"/>
              </a:rPr>
              <a:t>D</a:t>
            </a:r>
            <a:r>
              <a:rPr lang="tr-TR" sz="2100" b="1" u="sng" dirty="0" smtClean="0">
                <a:latin typeface="Bookman Old Style" pitchFamily="18" charset="0"/>
                <a:cs typeface="Arial" charset="0"/>
              </a:rPr>
              <a:t>İ</a:t>
            </a:r>
            <a:r>
              <a:rPr lang="en-US" sz="2100" b="1" u="sng" dirty="0" smtClean="0">
                <a:latin typeface="Bookman Old Style" pitchFamily="18" charset="0"/>
                <a:cs typeface="Arial" charset="0"/>
              </a:rPr>
              <a:t>R</a:t>
            </a:r>
            <a:r>
              <a:rPr lang="en-US" sz="2100" dirty="0" smtClean="0">
                <a:latin typeface="Bookman Old Style" pitchFamily="18" charset="0"/>
                <a:cs typeface="Arial" charset="0"/>
              </a:rPr>
              <a:t>.</a:t>
            </a:r>
            <a:endParaRPr lang="en-US" sz="2100" dirty="0" smtClean="0">
              <a:latin typeface="Bookman Old Style" pitchFamily="18" charset="0"/>
              <a:cs typeface="Times New Roman" pitchFamily="18" charset="0"/>
            </a:endParaRPr>
          </a:p>
          <a:p>
            <a:pPr algn="just">
              <a:lnSpc>
                <a:spcPct val="60000"/>
              </a:lnSpc>
            </a:pPr>
            <a:r>
              <a:rPr lang="en-US" sz="1900" dirty="0" smtClean="0">
                <a:latin typeface="Bookman Old Style" pitchFamily="18" charset="0"/>
                <a:cs typeface="Arial" charset="0"/>
              </a:rPr>
              <a:t> </a:t>
            </a:r>
            <a:endParaRPr lang="en-US" sz="1900" dirty="0" smtClean="0">
              <a:latin typeface="Bookman Old Style" pitchFamily="18" charset="0"/>
              <a:cs typeface="Times New Roman" pitchFamily="18" charset="0"/>
            </a:endParaRPr>
          </a:p>
          <a:p>
            <a:pPr algn="just"/>
            <a:r>
              <a:rPr lang="en-US" sz="2100" dirty="0" smtClean="0">
                <a:latin typeface="Bookman Old Style" pitchFamily="18" charset="0"/>
                <a:cs typeface="Arial" charset="0"/>
              </a:rPr>
              <a:t>ANCAK SATICI</a:t>
            </a:r>
            <a:r>
              <a:rPr lang="tr-TR" sz="2100" dirty="0" smtClean="0">
                <a:latin typeface="Bookman Old Style" pitchFamily="18" charset="0"/>
              </a:rPr>
              <a:t>,</a:t>
            </a:r>
            <a:r>
              <a:rPr lang="en-US" sz="2100" dirty="0" smtClean="0">
                <a:latin typeface="Bookman Old Style" pitchFamily="18" charset="0"/>
                <a:cs typeface="Arial" charset="0"/>
              </a:rPr>
              <a:t> </a:t>
            </a:r>
            <a:r>
              <a:rPr lang="tr-TR" sz="2100" dirty="0" smtClean="0">
                <a:latin typeface="Bookman Old Style" pitchFamily="18" charset="0"/>
                <a:cs typeface="Arial" charset="0"/>
              </a:rPr>
              <a:t>İ</a:t>
            </a:r>
            <a:r>
              <a:rPr lang="en-US" sz="2100" u="sng" dirty="0" smtClean="0">
                <a:latin typeface="Bookman Old Style" pitchFamily="18" charset="0"/>
                <a:cs typeface="Arial" charset="0"/>
              </a:rPr>
              <a:t>THALATÇININ YANI SIRA B</a:t>
            </a:r>
            <a:r>
              <a:rPr lang="tr-TR" sz="2100" u="sng" dirty="0" smtClean="0">
                <a:latin typeface="Bookman Old Style" pitchFamily="18" charset="0"/>
                <a:cs typeface="Arial" charset="0"/>
              </a:rPr>
              <a:t>İ</a:t>
            </a:r>
            <a:r>
              <a:rPr lang="en-US" sz="2100" u="sng" dirty="0" smtClean="0">
                <a:latin typeface="Bookman Old Style" pitchFamily="18" charset="0"/>
                <a:cs typeface="Arial" charset="0"/>
              </a:rPr>
              <a:t>R BANKANINDA GARANTÖRLÜĞÜNÜ </a:t>
            </a:r>
            <a:r>
              <a:rPr lang="tr-TR" sz="2100" u="sng" dirty="0" smtClean="0">
                <a:latin typeface="Bookman Old Style" pitchFamily="18" charset="0"/>
                <a:cs typeface="Arial" charset="0"/>
              </a:rPr>
              <a:t>İ</a:t>
            </a:r>
            <a:r>
              <a:rPr lang="en-US" sz="2100" u="sng" dirty="0" smtClean="0">
                <a:latin typeface="Bookman Old Style" pitchFamily="18" charset="0"/>
                <a:cs typeface="Arial" charset="0"/>
              </a:rPr>
              <a:t>STEMES</a:t>
            </a:r>
            <a:r>
              <a:rPr lang="tr-TR" sz="2100" u="sng" dirty="0" smtClean="0">
                <a:latin typeface="Bookman Old Style" pitchFamily="18" charset="0"/>
                <a:cs typeface="Arial" charset="0"/>
              </a:rPr>
              <a:t>İ</a:t>
            </a:r>
            <a:r>
              <a:rPr lang="en-US" sz="2100" u="sng" dirty="0" smtClean="0">
                <a:latin typeface="Bookman Old Style" pitchFamily="18" charset="0"/>
                <a:cs typeface="Arial" charset="0"/>
              </a:rPr>
              <a:t> DURUMUNDA</a:t>
            </a:r>
            <a:r>
              <a:rPr lang="en-US" sz="2100" dirty="0" smtClean="0">
                <a:latin typeface="Bookman Old Style" pitchFamily="18" charset="0"/>
                <a:cs typeface="Arial" charset="0"/>
              </a:rPr>
              <a:t>, </a:t>
            </a:r>
            <a:r>
              <a:rPr lang="tr-TR" sz="2100" b="1" u="sng" dirty="0" smtClean="0">
                <a:latin typeface="Bookman Old Style" pitchFamily="18" charset="0"/>
              </a:rPr>
              <a:t>BANKA AVAL’İ DEVREYE GİRMEKTEDİR.</a:t>
            </a:r>
          </a:p>
          <a:p>
            <a:pPr algn="just">
              <a:lnSpc>
                <a:spcPct val="60000"/>
              </a:lnSpc>
            </a:pPr>
            <a:endParaRPr lang="tr-TR" sz="2100" b="1" u="sng" dirty="0" smtClean="0">
              <a:latin typeface="Bookman Old Style" pitchFamily="18" charset="0"/>
            </a:endParaRPr>
          </a:p>
          <a:p>
            <a:pPr algn="just"/>
            <a:r>
              <a:rPr lang="en-US" sz="2100" b="1" u="sng" dirty="0" smtClean="0">
                <a:solidFill>
                  <a:srgbClr val="FFFF00"/>
                </a:solidFill>
                <a:latin typeface="Bookman Old Style" pitchFamily="18" charset="0"/>
                <a:cs typeface="Arial" charset="0"/>
              </a:rPr>
              <a:t>BANKA AVAL</a:t>
            </a:r>
            <a:r>
              <a:rPr lang="tr-TR" sz="2100" b="1" u="sng" dirty="0" smtClean="0">
                <a:solidFill>
                  <a:srgbClr val="FFFF00"/>
                </a:solidFill>
                <a:latin typeface="Bookman Old Style" pitchFamily="18" charset="0"/>
                <a:cs typeface="Arial" charset="0"/>
              </a:rPr>
              <a:t>’</a:t>
            </a:r>
            <a:r>
              <a:rPr lang="tr-TR" sz="2100" b="1" u="sng" dirty="0" smtClean="0">
                <a:solidFill>
                  <a:srgbClr val="FFFF00"/>
                </a:solidFill>
                <a:latin typeface="Bookman Old Style" pitchFamily="18" charset="0"/>
              </a:rPr>
              <a:t>İ</a:t>
            </a:r>
            <a:r>
              <a:rPr lang="en-US" sz="2100" b="1" u="sng" dirty="0" smtClean="0">
                <a:solidFill>
                  <a:srgbClr val="FFFF00"/>
                </a:solidFill>
                <a:latin typeface="Bookman Old Style" pitchFamily="18" charset="0"/>
                <a:cs typeface="Arial" charset="0"/>
              </a:rPr>
              <a:t>;</a:t>
            </a:r>
            <a:r>
              <a:rPr lang="en-US" sz="2100" dirty="0" smtClean="0">
                <a:solidFill>
                  <a:srgbClr val="FFFF00"/>
                </a:solidFill>
                <a:latin typeface="Bookman Old Style" pitchFamily="18" charset="0"/>
                <a:cs typeface="Arial" charset="0"/>
              </a:rPr>
              <a:t> </a:t>
            </a:r>
            <a:r>
              <a:rPr lang="en-US" sz="2100" dirty="0" smtClean="0">
                <a:latin typeface="Bookman Old Style" pitchFamily="18" charset="0"/>
                <a:cs typeface="Arial" charset="0"/>
              </a:rPr>
              <a:t>ÖDEME TAAHHÜDÜNDE BULUNAN </a:t>
            </a:r>
            <a:r>
              <a:rPr lang="tr-TR" sz="2100" dirty="0" smtClean="0">
                <a:latin typeface="Bookman Old Style" pitchFamily="18" charset="0"/>
              </a:rPr>
              <a:t>İ</a:t>
            </a:r>
            <a:r>
              <a:rPr lang="en-US" sz="2100" dirty="0" smtClean="0">
                <a:latin typeface="Bookman Old Style" pitchFamily="18" charset="0"/>
                <a:cs typeface="Arial" charset="0"/>
              </a:rPr>
              <a:t>THALATÇININ YANISIRA, </a:t>
            </a:r>
            <a:r>
              <a:rPr lang="en-US" sz="2100" b="1" u="sng" dirty="0" smtClean="0">
                <a:latin typeface="Bookman Old Style" pitchFamily="18" charset="0"/>
                <a:cs typeface="Arial" charset="0"/>
              </a:rPr>
              <a:t>BANKANINDA ÖDEME TAAHHÜDÜNDE BULUNMASI</a:t>
            </a:r>
            <a:r>
              <a:rPr lang="tr-TR" sz="2100" b="1" u="sng" dirty="0" smtClean="0">
                <a:latin typeface="Arial" charset="0"/>
                <a:cs typeface="Arial" charset="0"/>
              </a:rPr>
              <a:t>DIR.</a:t>
            </a:r>
            <a:endParaRPr lang="en-US" sz="2100" dirty="0" smtClean="0">
              <a:latin typeface="Bookman Old Style" pitchFamily="18" charset="0"/>
              <a:cs typeface="Times New Roman" pitchFamily="18" charset="0"/>
            </a:endParaRPr>
          </a:p>
          <a:p>
            <a:pPr algn="just">
              <a:lnSpc>
                <a:spcPct val="70000"/>
              </a:lnSpc>
            </a:pPr>
            <a:r>
              <a:rPr lang="tr-TR" sz="1900" dirty="0" smtClean="0">
                <a:latin typeface="Bookman Old Style" pitchFamily="18" charset="0"/>
              </a:rPr>
              <a:t> </a:t>
            </a:r>
          </a:p>
          <a:p>
            <a:pPr algn="just"/>
            <a:r>
              <a:rPr lang="tr-TR" sz="2300" b="1" dirty="0" smtClean="0">
                <a:solidFill>
                  <a:srgbClr val="FFFF00"/>
                </a:solidFill>
                <a:latin typeface="Bookman Old Style" pitchFamily="18" charset="0"/>
              </a:rPr>
              <a:t>BANKA KABULLÜ:</a:t>
            </a:r>
          </a:p>
          <a:p>
            <a:pPr algn="just"/>
            <a:r>
              <a:rPr lang="tr-TR" sz="2100" dirty="0" smtClean="0">
                <a:latin typeface="Bookman Old Style" pitchFamily="18" charset="0"/>
              </a:rPr>
              <a:t>VADELİ MAL ALIMINA KONU OLAN MAL ALIM İŞLEMLERİNDE </a:t>
            </a:r>
            <a:r>
              <a:rPr lang="tr-TR" sz="2100" u="sng" dirty="0" smtClean="0">
                <a:latin typeface="Bookman Old Style" pitchFamily="18" charset="0"/>
              </a:rPr>
              <a:t>SATICI TARAFINDAN</a:t>
            </a:r>
            <a:r>
              <a:rPr lang="tr-TR" sz="2100" dirty="0" smtClean="0">
                <a:latin typeface="Bookman Old Style" pitchFamily="18" charset="0"/>
              </a:rPr>
              <a:t>, </a:t>
            </a:r>
            <a:r>
              <a:rPr lang="tr-TR" sz="2100" u="sng" dirty="0" smtClean="0">
                <a:latin typeface="Bookman Old Style" pitchFamily="18" charset="0"/>
              </a:rPr>
              <a:t>ALICI ADINA ADINA RİSKİ ÜSTLENEN BANKAYA ÇEKİLEN POLİÇENİN</a:t>
            </a:r>
            <a:r>
              <a:rPr lang="tr-TR" sz="2100" dirty="0" smtClean="0">
                <a:latin typeface="Bookman Old Style" pitchFamily="18" charset="0"/>
              </a:rPr>
              <a:t> </a:t>
            </a:r>
            <a:r>
              <a:rPr lang="tr-TR" sz="2100" b="1" u="sng" dirty="0" smtClean="0">
                <a:latin typeface="Bookman Old Style" pitchFamily="18" charset="0"/>
              </a:rPr>
              <a:t>İLGİLİ BANKA TARAFINDAN KABUL EDİLMESİDİR.</a:t>
            </a:r>
            <a:endParaRPr lang="en-AU" sz="2100"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31426">
                                            <p:txEl>
                                              <p:pRg st="1" end="1"/>
                                            </p:txEl>
                                          </p:spTgt>
                                        </p:tgtEl>
                                        <p:attrNameLst>
                                          <p:attrName>style.visibility</p:attrName>
                                        </p:attrNameLst>
                                      </p:cBhvr>
                                      <p:to>
                                        <p:strVal val="visible"/>
                                      </p:to>
                                    </p:set>
                                    <p:anim calcmode="lin" valueType="num">
                                      <p:cBhvr additive="base">
                                        <p:cTn id="7" dur="500" fill="hold"/>
                                        <p:tgtEl>
                                          <p:spTgt spid="23142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1426">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31426">
                                            <p:txEl>
                                              <p:pRg st="2" end="2"/>
                                            </p:txEl>
                                          </p:spTgt>
                                        </p:tgtEl>
                                        <p:attrNameLst>
                                          <p:attrName>style.visibility</p:attrName>
                                        </p:attrNameLst>
                                      </p:cBhvr>
                                      <p:to>
                                        <p:strVal val="visible"/>
                                      </p:to>
                                    </p:set>
                                    <p:anim calcmode="lin" valueType="num">
                                      <p:cBhvr additive="base">
                                        <p:cTn id="12" dur="500" fill="hold"/>
                                        <p:tgtEl>
                                          <p:spTgt spid="231426">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31426">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31426">
                                            <p:txEl>
                                              <p:pRg st="3" end="3"/>
                                            </p:txEl>
                                          </p:spTgt>
                                        </p:tgtEl>
                                        <p:attrNameLst>
                                          <p:attrName>style.visibility</p:attrName>
                                        </p:attrNameLst>
                                      </p:cBhvr>
                                      <p:to>
                                        <p:strVal val="visible"/>
                                      </p:to>
                                    </p:set>
                                    <p:anim calcmode="lin" valueType="num">
                                      <p:cBhvr additive="base">
                                        <p:cTn id="17" dur="500" fill="hold"/>
                                        <p:tgtEl>
                                          <p:spTgt spid="231426">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1426">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31426">
                                            <p:txEl>
                                              <p:pRg st="4" end="4"/>
                                            </p:txEl>
                                          </p:spTgt>
                                        </p:tgtEl>
                                        <p:attrNameLst>
                                          <p:attrName>style.visibility</p:attrName>
                                        </p:attrNameLst>
                                      </p:cBhvr>
                                      <p:to>
                                        <p:strVal val="visible"/>
                                      </p:to>
                                    </p:set>
                                    <p:anim calcmode="lin" valueType="num">
                                      <p:cBhvr additive="base">
                                        <p:cTn id="22" dur="500" fill="hold"/>
                                        <p:tgtEl>
                                          <p:spTgt spid="231426">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31426">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31426">
                                            <p:txEl>
                                              <p:pRg st="6" end="6"/>
                                            </p:txEl>
                                          </p:spTgt>
                                        </p:tgtEl>
                                        <p:attrNameLst>
                                          <p:attrName>style.visibility</p:attrName>
                                        </p:attrNameLst>
                                      </p:cBhvr>
                                      <p:to>
                                        <p:strVal val="visible"/>
                                      </p:to>
                                    </p:set>
                                    <p:anim calcmode="lin" valueType="num">
                                      <p:cBhvr additive="base">
                                        <p:cTn id="27" dur="500" fill="hold"/>
                                        <p:tgtEl>
                                          <p:spTgt spid="231426">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1426">
                                            <p:txEl>
                                              <p:pRg st="6" end="6"/>
                                            </p:txEl>
                                          </p:spTgt>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231426">
                                            <p:txEl>
                                              <p:pRg st="7" end="7"/>
                                            </p:txEl>
                                          </p:spTgt>
                                        </p:tgtEl>
                                        <p:attrNameLst>
                                          <p:attrName>style.visibility</p:attrName>
                                        </p:attrNameLst>
                                      </p:cBhvr>
                                      <p:to>
                                        <p:strVal val="visible"/>
                                      </p:to>
                                    </p:set>
                                    <p:anim calcmode="lin" valueType="num">
                                      <p:cBhvr additive="base">
                                        <p:cTn id="32" dur="500" fill="hold"/>
                                        <p:tgtEl>
                                          <p:spTgt spid="231426">
                                            <p:txEl>
                                              <p:pRg st="7" end="7"/>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31426">
                                            <p:txEl>
                                              <p:pRg st="7" end="7"/>
                                            </p:txEl>
                                          </p:spTgt>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31426">
                                            <p:txEl>
                                              <p:pRg st="8" end="8"/>
                                            </p:txEl>
                                          </p:spTgt>
                                        </p:tgtEl>
                                        <p:attrNameLst>
                                          <p:attrName>style.visibility</p:attrName>
                                        </p:attrNameLst>
                                      </p:cBhvr>
                                      <p:to>
                                        <p:strVal val="visible"/>
                                      </p:to>
                                    </p:set>
                                    <p:anim calcmode="lin" valueType="num">
                                      <p:cBhvr additive="base">
                                        <p:cTn id="37" dur="500" fill="hold"/>
                                        <p:tgtEl>
                                          <p:spTgt spid="231426">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1426">
                                            <p:txEl>
                                              <p:pRg st="8" end="8"/>
                                            </p:txEl>
                                          </p:spTgt>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grpId="0" nodeType="afterEffect">
                                  <p:stCondLst>
                                    <p:cond delay="1000"/>
                                  </p:stCondLst>
                                  <p:childTnLst>
                                    <p:set>
                                      <p:cBhvr>
                                        <p:cTn id="41" dur="1" fill="hold">
                                          <p:stCondLst>
                                            <p:cond delay="0"/>
                                          </p:stCondLst>
                                        </p:cTn>
                                        <p:tgtEl>
                                          <p:spTgt spid="231426">
                                            <p:txEl>
                                              <p:pRg st="9" end="9"/>
                                            </p:txEl>
                                          </p:spTgt>
                                        </p:tgtEl>
                                        <p:attrNameLst>
                                          <p:attrName>style.visibility</p:attrName>
                                        </p:attrNameLst>
                                      </p:cBhvr>
                                      <p:to>
                                        <p:strVal val="visible"/>
                                      </p:to>
                                    </p:set>
                                    <p:anim calcmode="lin" valueType="num">
                                      <p:cBhvr additive="base">
                                        <p:cTn id="42" dur="500" fill="hold"/>
                                        <p:tgtEl>
                                          <p:spTgt spid="231426">
                                            <p:txEl>
                                              <p:pRg st="9" end="9"/>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3142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build="p" autoUpdateAnimBg="0" advAuto="100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subTitle" idx="1"/>
          </p:nvPr>
        </p:nvSpPr>
        <p:spPr>
          <a:xfrm>
            <a:off x="250825" y="188913"/>
            <a:ext cx="8713788" cy="6480175"/>
          </a:xfrm>
        </p:spPr>
        <p:txBody>
          <a:bodyPr/>
          <a:lstStyle/>
          <a:p>
            <a:pPr algn="just">
              <a:lnSpc>
                <a:spcPct val="0"/>
              </a:lnSpc>
            </a:pPr>
            <a:endParaRPr lang="tr-TR" sz="800" dirty="0" smtClean="0">
              <a:latin typeface="Bookman Old Style" pitchFamily="18" charset="0"/>
            </a:endParaRPr>
          </a:p>
          <a:p>
            <a:pPr algn="just"/>
            <a:r>
              <a:rPr lang="tr-TR" sz="2000" b="1" dirty="0" smtClean="0">
                <a:solidFill>
                  <a:srgbClr val="FFFF00"/>
                </a:solidFill>
                <a:latin typeface="Bookman Old Style" pitchFamily="18" charset="0"/>
              </a:rPr>
              <a:t>SATICININ, TAHSİL VESAİK’İNİ BANKASINA VERİRKEN DİKKAT ETMESİ GEREKİĞİ HUSULAR;</a:t>
            </a:r>
          </a:p>
          <a:p>
            <a:pPr algn="just">
              <a:lnSpc>
                <a:spcPct val="20000"/>
              </a:lnSpc>
            </a:pPr>
            <a:endParaRPr lang="tr-TR" sz="1300" b="1" dirty="0" smtClean="0">
              <a:solidFill>
                <a:schemeClr val="accent1"/>
              </a:solidFill>
              <a:latin typeface="Bookman Old Style" pitchFamily="18" charset="0"/>
            </a:endParaRPr>
          </a:p>
          <a:p>
            <a:pPr algn="just">
              <a:lnSpc>
                <a:spcPct val="90000"/>
              </a:lnSpc>
              <a:buFont typeface="Wingdings" pitchFamily="2" charset="2"/>
              <a:buChar char="ü"/>
            </a:pPr>
            <a:r>
              <a:rPr lang="tr-TR" sz="1200" dirty="0" smtClean="0">
                <a:latin typeface="Bookman Old Style" pitchFamily="18" charset="0"/>
              </a:rPr>
              <a:t>     </a:t>
            </a:r>
            <a:r>
              <a:rPr lang="tr-TR" sz="2000" dirty="0" smtClean="0">
                <a:latin typeface="Bookman Old Style" pitchFamily="18" charset="0"/>
              </a:rPr>
              <a:t>VESAİK, ULUSLARARASI VE YURTİÇİ MEVZUAT AÇISINDAN</a:t>
            </a:r>
          </a:p>
          <a:p>
            <a:pPr algn="just">
              <a:lnSpc>
                <a:spcPct val="90000"/>
              </a:lnSpc>
              <a:buFont typeface="Wingdings" pitchFamily="2" charset="2"/>
              <a:buNone/>
            </a:pPr>
            <a:r>
              <a:rPr lang="tr-TR" sz="2000" dirty="0" smtClean="0">
                <a:latin typeface="Bookman Old Style" pitchFamily="18" charset="0"/>
              </a:rPr>
              <a:t>     EKSİKSİZ, DOĞRU VE TAM OLARAK DÜZENLENMİŞ OLMALI</a:t>
            </a:r>
          </a:p>
          <a:p>
            <a:pPr algn="just">
              <a:lnSpc>
                <a:spcPct val="20000"/>
              </a:lnSpc>
              <a:buFont typeface="Wingdings" pitchFamily="2" charset="2"/>
              <a:buNone/>
            </a:pPr>
            <a:endParaRPr lang="tr-TR" sz="2000" dirty="0" smtClean="0">
              <a:latin typeface="Bookman Old Style" pitchFamily="18" charset="0"/>
            </a:endParaRPr>
          </a:p>
          <a:p>
            <a:pPr algn="just">
              <a:lnSpc>
                <a:spcPct val="90000"/>
              </a:lnSpc>
              <a:buFont typeface="Wingdings" pitchFamily="2" charset="2"/>
              <a:buChar char="ü"/>
            </a:pPr>
            <a:r>
              <a:rPr lang="tr-TR" sz="2000" dirty="0" smtClean="0">
                <a:latin typeface="Bookman Old Style" pitchFamily="18" charset="0"/>
              </a:rPr>
              <a:t>  VESAİK, DOĞRU ŞEKİLDE İMZALANMALI VE CİROLANMALIDIR.</a:t>
            </a:r>
          </a:p>
          <a:p>
            <a:pPr algn="just">
              <a:lnSpc>
                <a:spcPct val="30000"/>
              </a:lnSpc>
              <a:buFont typeface="Wingdings" pitchFamily="2" charset="2"/>
              <a:buChar char="ü"/>
            </a:pPr>
            <a:endParaRPr lang="tr-TR" sz="2000" dirty="0" smtClean="0">
              <a:latin typeface="Bookman Old Style" pitchFamily="18" charset="0"/>
            </a:endParaRPr>
          </a:p>
          <a:p>
            <a:pPr algn="just">
              <a:lnSpc>
                <a:spcPct val="90000"/>
              </a:lnSpc>
              <a:buFont typeface="Wingdings" pitchFamily="2" charset="2"/>
              <a:buChar char="ü"/>
            </a:pPr>
            <a:r>
              <a:rPr lang="tr-TR" sz="2000" dirty="0" smtClean="0">
                <a:latin typeface="Bookman Old Style" pitchFamily="18" charset="0"/>
              </a:rPr>
              <a:t>   VESAİK EKİNDE MALİ BELGE (POLİÇE-SENET VB) YER </a:t>
            </a:r>
          </a:p>
          <a:p>
            <a:pPr algn="just">
              <a:lnSpc>
                <a:spcPct val="90000"/>
              </a:lnSpc>
              <a:buFont typeface="Wingdings" pitchFamily="2" charset="2"/>
              <a:buNone/>
            </a:pPr>
            <a:r>
              <a:rPr lang="tr-TR" sz="2000" dirty="0" smtClean="0">
                <a:latin typeface="Bookman Old Style" pitchFamily="18" charset="0"/>
              </a:rPr>
              <a:t>      ALIYORSA, BU BELGELERİN KABUL EDİLMEME, ÖDENMEME</a:t>
            </a:r>
          </a:p>
          <a:p>
            <a:pPr algn="just">
              <a:lnSpc>
                <a:spcPct val="90000"/>
              </a:lnSpc>
              <a:buFont typeface="Wingdings" pitchFamily="2" charset="2"/>
              <a:buNone/>
            </a:pPr>
            <a:r>
              <a:rPr lang="tr-TR" sz="2000" dirty="0" smtClean="0">
                <a:latin typeface="Bookman Old Style" pitchFamily="18" charset="0"/>
              </a:rPr>
              <a:t>      DURUMUNDA PROTESTO ETTİRİLİP ETTİRİLMEYECEĞİ</a:t>
            </a:r>
          </a:p>
          <a:p>
            <a:pPr algn="just">
              <a:lnSpc>
                <a:spcPct val="90000"/>
              </a:lnSpc>
              <a:buFont typeface="Wingdings" pitchFamily="2" charset="2"/>
              <a:buNone/>
            </a:pPr>
            <a:r>
              <a:rPr lang="tr-TR" sz="2000" dirty="0" smtClean="0">
                <a:latin typeface="Bookman Old Style" pitchFamily="18" charset="0"/>
              </a:rPr>
              <a:t>      HUSUSU AÇIKÇA BELİRTİLMELİDİRİ.</a:t>
            </a:r>
          </a:p>
          <a:p>
            <a:pPr algn="just">
              <a:lnSpc>
                <a:spcPct val="30000"/>
              </a:lnSpc>
              <a:buFont typeface="Wingdings" pitchFamily="2" charset="2"/>
              <a:buNone/>
            </a:pPr>
            <a:endParaRPr lang="tr-TR" sz="2000" dirty="0" smtClean="0">
              <a:latin typeface="Bookman Old Style" pitchFamily="18" charset="0"/>
            </a:endParaRPr>
          </a:p>
          <a:p>
            <a:pPr algn="just">
              <a:lnSpc>
                <a:spcPct val="80000"/>
              </a:lnSpc>
              <a:buFont typeface="Wingdings" pitchFamily="2" charset="2"/>
              <a:buChar char="ü"/>
            </a:pPr>
            <a:r>
              <a:rPr lang="tr-TR" sz="2000" dirty="0" smtClean="0">
                <a:latin typeface="Bookman Old Style" pitchFamily="18" charset="0"/>
              </a:rPr>
              <a:t>   TAHSİL TALİMATINDA, KABUL EDİLECEK POLİÇENİN TAHSİL</a:t>
            </a:r>
          </a:p>
          <a:p>
            <a:pPr algn="just">
              <a:lnSpc>
                <a:spcPct val="80000"/>
              </a:lnSpc>
              <a:buFont typeface="Wingdings" pitchFamily="2" charset="2"/>
              <a:buNone/>
            </a:pPr>
            <a:r>
              <a:rPr lang="tr-TR" sz="2000" dirty="0" smtClean="0">
                <a:latin typeface="Bookman Old Style" pitchFamily="18" charset="0"/>
              </a:rPr>
              <a:t>      BANKASI NEZDİNDE Mİ KALACAK YOKSA SATICI TARAFAMI</a:t>
            </a:r>
          </a:p>
          <a:p>
            <a:pPr algn="just">
              <a:lnSpc>
                <a:spcPct val="80000"/>
              </a:lnSpc>
              <a:buFont typeface="Wingdings" pitchFamily="2" charset="2"/>
              <a:buNone/>
            </a:pPr>
            <a:r>
              <a:rPr lang="tr-TR" sz="2000" dirty="0" smtClean="0">
                <a:latin typeface="Bookman Old Style" pitchFamily="18" charset="0"/>
              </a:rPr>
              <a:t>      GÖNDERİLECEĞİ HUSUSLARININ AÇIKÇA BELİRTİLMİŞ</a:t>
            </a:r>
          </a:p>
          <a:p>
            <a:pPr algn="just">
              <a:lnSpc>
                <a:spcPct val="80000"/>
              </a:lnSpc>
              <a:buFont typeface="Wingdings" pitchFamily="2" charset="2"/>
              <a:buNone/>
            </a:pPr>
            <a:r>
              <a:rPr lang="tr-TR" sz="2000" dirty="0" smtClean="0">
                <a:latin typeface="Bookman Old Style" pitchFamily="18" charset="0"/>
              </a:rPr>
              <a:t>      OLMASI GEREKİR.</a:t>
            </a:r>
          </a:p>
          <a:p>
            <a:pPr algn="just">
              <a:lnSpc>
                <a:spcPct val="0"/>
              </a:lnSpc>
              <a:buFont typeface="Wingdings" pitchFamily="2" charset="2"/>
              <a:buNone/>
            </a:pPr>
            <a:endParaRPr lang="tr-TR" sz="2000" dirty="0" smtClean="0">
              <a:latin typeface="Bookman Old Style" pitchFamily="18" charset="0"/>
            </a:endParaRPr>
          </a:p>
          <a:p>
            <a:pPr algn="just">
              <a:lnSpc>
                <a:spcPct val="10000"/>
              </a:lnSpc>
              <a:buFont typeface="Wingdings" pitchFamily="2" charset="2"/>
              <a:buNone/>
            </a:pPr>
            <a:endParaRPr lang="tr-TR" sz="2000" dirty="0" smtClean="0">
              <a:latin typeface="Bookman Old Style" pitchFamily="18" charset="0"/>
            </a:endParaRPr>
          </a:p>
          <a:p>
            <a:pPr algn="just">
              <a:lnSpc>
                <a:spcPct val="90000"/>
              </a:lnSpc>
              <a:buFont typeface="Wingdings" pitchFamily="2" charset="2"/>
              <a:buChar char="ü"/>
            </a:pPr>
            <a:r>
              <a:rPr lang="tr-TR" sz="2000" dirty="0" smtClean="0">
                <a:latin typeface="Bookman Old Style" pitchFamily="18" charset="0"/>
              </a:rPr>
              <a:t>   İŞLEME İLİŞKİN KOMİSYON VE MASRAFLARIN AMİRE Mİ?</a:t>
            </a:r>
          </a:p>
          <a:p>
            <a:pPr algn="just">
              <a:lnSpc>
                <a:spcPct val="90000"/>
              </a:lnSpc>
              <a:buFont typeface="Wingdings" pitchFamily="2" charset="2"/>
              <a:buNone/>
            </a:pPr>
            <a:r>
              <a:rPr lang="tr-TR" sz="2000" dirty="0" smtClean="0">
                <a:latin typeface="Bookman Old Style" pitchFamily="18" charset="0"/>
              </a:rPr>
              <a:t>     YOKSA, MUHATABA MI AİT OLDUĞU HUSUSU, AMİR</a:t>
            </a:r>
          </a:p>
          <a:p>
            <a:pPr algn="just">
              <a:lnSpc>
                <a:spcPct val="90000"/>
              </a:lnSpc>
              <a:buFont typeface="Wingdings" pitchFamily="2" charset="2"/>
              <a:buNone/>
            </a:pPr>
            <a:r>
              <a:rPr lang="tr-TR" sz="2000" dirty="0" smtClean="0">
                <a:latin typeface="Bookman Old Style" pitchFamily="18" charset="0"/>
              </a:rPr>
              <a:t>     (SATICI) TARAFINDAN BELİRTİLMİŞ OLMALIDIR.</a:t>
            </a:r>
            <a:r>
              <a:rPr lang="tr-TR" sz="2000" b="1" dirty="0" smtClean="0">
                <a:solidFill>
                  <a:schemeClr val="accent1"/>
                </a:solidFill>
                <a:latin typeface="Bookman Old Style" pitchFamily="18" charset="0"/>
                <a:cs typeface="Arial" charset="0"/>
              </a:rPr>
              <a:t> </a:t>
            </a:r>
            <a:endParaRPr lang="en-AU" sz="2000" b="1" u="sng" dirty="0" smtClean="0">
              <a:latin typeface="Bookman Old Style"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32450">
                                            <p:txEl>
                                              <p:pRg st="1" end="1"/>
                                            </p:txEl>
                                          </p:spTgt>
                                        </p:tgtEl>
                                        <p:attrNameLst>
                                          <p:attrName>style.visibility</p:attrName>
                                        </p:attrNameLst>
                                      </p:cBhvr>
                                      <p:to>
                                        <p:strVal val="visible"/>
                                      </p:to>
                                    </p:set>
                                    <p:anim calcmode="lin" valueType="num">
                                      <p:cBhvr additive="base">
                                        <p:cTn id="7" dur="500" fill="hold"/>
                                        <p:tgtEl>
                                          <p:spTgt spid="232450">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2450">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32450">
                                            <p:txEl>
                                              <p:pRg st="3" end="3"/>
                                            </p:txEl>
                                          </p:spTgt>
                                        </p:tgtEl>
                                        <p:attrNameLst>
                                          <p:attrName>style.visibility</p:attrName>
                                        </p:attrNameLst>
                                      </p:cBhvr>
                                      <p:to>
                                        <p:strVal val="visible"/>
                                      </p:to>
                                    </p:set>
                                    <p:anim calcmode="lin" valueType="num">
                                      <p:cBhvr additive="base">
                                        <p:cTn id="12" dur="500" fill="hold"/>
                                        <p:tgtEl>
                                          <p:spTgt spid="232450">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32450">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32450">
                                            <p:txEl>
                                              <p:pRg st="4" end="4"/>
                                            </p:txEl>
                                          </p:spTgt>
                                        </p:tgtEl>
                                        <p:attrNameLst>
                                          <p:attrName>style.visibility</p:attrName>
                                        </p:attrNameLst>
                                      </p:cBhvr>
                                      <p:to>
                                        <p:strVal val="visible"/>
                                      </p:to>
                                    </p:set>
                                    <p:anim calcmode="lin" valueType="num">
                                      <p:cBhvr additive="base">
                                        <p:cTn id="17" dur="500" fill="hold"/>
                                        <p:tgtEl>
                                          <p:spTgt spid="232450">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2450">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32450">
                                            <p:txEl>
                                              <p:pRg st="6" end="6"/>
                                            </p:txEl>
                                          </p:spTgt>
                                        </p:tgtEl>
                                        <p:attrNameLst>
                                          <p:attrName>style.visibility</p:attrName>
                                        </p:attrNameLst>
                                      </p:cBhvr>
                                      <p:to>
                                        <p:strVal val="visible"/>
                                      </p:to>
                                    </p:set>
                                    <p:anim calcmode="lin" valueType="num">
                                      <p:cBhvr additive="base">
                                        <p:cTn id="22" dur="500" fill="hold"/>
                                        <p:tgtEl>
                                          <p:spTgt spid="232450">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32450">
                                            <p:txEl>
                                              <p:pRg st="6" end="6"/>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32450">
                                            <p:txEl>
                                              <p:pRg st="8" end="8"/>
                                            </p:txEl>
                                          </p:spTgt>
                                        </p:tgtEl>
                                        <p:attrNameLst>
                                          <p:attrName>style.visibility</p:attrName>
                                        </p:attrNameLst>
                                      </p:cBhvr>
                                      <p:to>
                                        <p:strVal val="visible"/>
                                      </p:to>
                                    </p:set>
                                    <p:anim calcmode="lin" valueType="num">
                                      <p:cBhvr additive="base">
                                        <p:cTn id="27" dur="500" fill="hold"/>
                                        <p:tgtEl>
                                          <p:spTgt spid="232450">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2450">
                                            <p:txEl>
                                              <p:pRg st="8" end="8"/>
                                            </p:txEl>
                                          </p:spTgt>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232450">
                                            <p:txEl>
                                              <p:pRg st="9" end="9"/>
                                            </p:txEl>
                                          </p:spTgt>
                                        </p:tgtEl>
                                        <p:attrNameLst>
                                          <p:attrName>style.visibility</p:attrName>
                                        </p:attrNameLst>
                                      </p:cBhvr>
                                      <p:to>
                                        <p:strVal val="visible"/>
                                      </p:to>
                                    </p:set>
                                    <p:anim calcmode="lin" valueType="num">
                                      <p:cBhvr additive="base">
                                        <p:cTn id="32" dur="500" fill="hold"/>
                                        <p:tgtEl>
                                          <p:spTgt spid="232450">
                                            <p:txEl>
                                              <p:pRg st="9" end="9"/>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32450">
                                            <p:txEl>
                                              <p:pRg st="9" end="9"/>
                                            </p:txEl>
                                          </p:spTgt>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32450">
                                            <p:txEl>
                                              <p:pRg st="10" end="10"/>
                                            </p:txEl>
                                          </p:spTgt>
                                        </p:tgtEl>
                                        <p:attrNameLst>
                                          <p:attrName>style.visibility</p:attrName>
                                        </p:attrNameLst>
                                      </p:cBhvr>
                                      <p:to>
                                        <p:strVal val="visible"/>
                                      </p:to>
                                    </p:set>
                                    <p:anim calcmode="lin" valueType="num">
                                      <p:cBhvr additive="base">
                                        <p:cTn id="37" dur="500" fill="hold"/>
                                        <p:tgtEl>
                                          <p:spTgt spid="232450">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2450">
                                            <p:txEl>
                                              <p:pRg st="10" end="10"/>
                                            </p:txEl>
                                          </p:spTgt>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grpId="0" nodeType="afterEffect">
                                  <p:stCondLst>
                                    <p:cond delay="1000"/>
                                  </p:stCondLst>
                                  <p:childTnLst>
                                    <p:set>
                                      <p:cBhvr>
                                        <p:cTn id="41" dur="1" fill="hold">
                                          <p:stCondLst>
                                            <p:cond delay="0"/>
                                          </p:stCondLst>
                                        </p:cTn>
                                        <p:tgtEl>
                                          <p:spTgt spid="232450">
                                            <p:txEl>
                                              <p:pRg st="11" end="11"/>
                                            </p:txEl>
                                          </p:spTgt>
                                        </p:tgtEl>
                                        <p:attrNameLst>
                                          <p:attrName>style.visibility</p:attrName>
                                        </p:attrNameLst>
                                      </p:cBhvr>
                                      <p:to>
                                        <p:strVal val="visible"/>
                                      </p:to>
                                    </p:set>
                                    <p:anim calcmode="lin" valueType="num">
                                      <p:cBhvr additive="base">
                                        <p:cTn id="42" dur="500" fill="hold"/>
                                        <p:tgtEl>
                                          <p:spTgt spid="232450">
                                            <p:txEl>
                                              <p:pRg st="11" end="11"/>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32450">
                                            <p:txEl>
                                              <p:pRg st="11" end="11"/>
                                            </p:txEl>
                                          </p:spTgt>
                                        </p:tgtEl>
                                        <p:attrNameLst>
                                          <p:attrName>ppt_y</p:attrName>
                                        </p:attrNameLst>
                                      </p:cBhvr>
                                      <p:tavLst>
                                        <p:tav tm="0">
                                          <p:val>
                                            <p:strVal val="#ppt_y"/>
                                          </p:val>
                                        </p:tav>
                                        <p:tav tm="100000">
                                          <p:val>
                                            <p:strVal val="#ppt_y"/>
                                          </p:val>
                                        </p:tav>
                                      </p:tavLst>
                                    </p:anim>
                                  </p:childTnLst>
                                </p:cTn>
                              </p:par>
                            </p:childTnLst>
                          </p:cTn>
                        </p:par>
                        <p:par>
                          <p:cTn id="44" fill="hold">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232450">
                                            <p:txEl>
                                              <p:pRg st="13" end="13"/>
                                            </p:txEl>
                                          </p:spTgt>
                                        </p:tgtEl>
                                        <p:attrNameLst>
                                          <p:attrName>style.visibility</p:attrName>
                                        </p:attrNameLst>
                                      </p:cBhvr>
                                      <p:to>
                                        <p:strVal val="visible"/>
                                      </p:to>
                                    </p:set>
                                    <p:anim calcmode="lin" valueType="num">
                                      <p:cBhvr additive="base">
                                        <p:cTn id="47" dur="500" fill="hold"/>
                                        <p:tgtEl>
                                          <p:spTgt spid="232450">
                                            <p:txEl>
                                              <p:pRg st="13" end="13"/>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32450">
                                            <p:txEl>
                                              <p:pRg st="13" end="13"/>
                                            </p:txEl>
                                          </p:spTgt>
                                        </p:tgtEl>
                                        <p:attrNameLst>
                                          <p:attrName>ppt_y</p:attrName>
                                        </p:attrNameLst>
                                      </p:cBhvr>
                                      <p:tavLst>
                                        <p:tav tm="0">
                                          <p:val>
                                            <p:strVal val="#ppt_y"/>
                                          </p:val>
                                        </p:tav>
                                        <p:tav tm="100000">
                                          <p:val>
                                            <p:strVal val="#ppt_y"/>
                                          </p:val>
                                        </p:tav>
                                      </p:tavLst>
                                    </p:anim>
                                  </p:childTnLst>
                                </p:cTn>
                              </p:par>
                            </p:childTnLst>
                          </p:cTn>
                        </p:par>
                        <p:par>
                          <p:cTn id="49" fill="hold">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232450">
                                            <p:txEl>
                                              <p:pRg st="14" end="14"/>
                                            </p:txEl>
                                          </p:spTgt>
                                        </p:tgtEl>
                                        <p:attrNameLst>
                                          <p:attrName>style.visibility</p:attrName>
                                        </p:attrNameLst>
                                      </p:cBhvr>
                                      <p:to>
                                        <p:strVal val="visible"/>
                                      </p:to>
                                    </p:set>
                                    <p:anim calcmode="lin" valueType="num">
                                      <p:cBhvr additive="base">
                                        <p:cTn id="52" dur="500" fill="hold"/>
                                        <p:tgtEl>
                                          <p:spTgt spid="232450">
                                            <p:txEl>
                                              <p:pRg st="14" end="14"/>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232450">
                                            <p:txEl>
                                              <p:pRg st="14" end="14"/>
                                            </p:txEl>
                                          </p:spTgt>
                                        </p:tgtEl>
                                        <p:attrNameLst>
                                          <p:attrName>ppt_y</p:attrName>
                                        </p:attrNameLst>
                                      </p:cBhvr>
                                      <p:tavLst>
                                        <p:tav tm="0">
                                          <p:val>
                                            <p:strVal val="#ppt_y"/>
                                          </p:val>
                                        </p:tav>
                                        <p:tav tm="100000">
                                          <p:val>
                                            <p:strVal val="#ppt_y"/>
                                          </p:val>
                                        </p:tav>
                                      </p:tavLst>
                                    </p:anim>
                                  </p:childTnLst>
                                </p:cTn>
                              </p:par>
                            </p:childTnLst>
                          </p:cTn>
                        </p:par>
                        <p:par>
                          <p:cTn id="54" fill="hold">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232450">
                                            <p:txEl>
                                              <p:pRg st="15" end="15"/>
                                            </p:txEl>
                                          </p:spTgt>
                                        </p:tgtEl>
                                        <p:attrNameLst>
                                          <p:attrName>style.visibility</p:attrName>
                                        </p:attrNameLst>
                                      </p:cBhvr>
                                      <p:to>
                                        <p:strVal val="visible"/>
                                      </p:to>
                                    </p:set>
                                    <p:anim calcmode="lin" valueType="num">
                                      <p:cBhvr additive="base">
                                        <p:cTn id="57" dur="500" fill="hold"/>
                                        <p:tgtEl>
                                          <p:spTgt spid="232450">
                                            <p:txEl>
                                              <p:pRg st="15" end="15"/>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32450">
                                            <p:txEl>
                                              <p:pRg st="15" end="15"/>
                                            </p:txEl>
                                          </p:spTgt>
                                        </p:tgtEl>
                                        <p:attrNameLst>
                                          <p:attrName>ppt_y</p:attrName>
                                        </p:attrNameLst>
                                      </p:cBhvr>
                                      <p:tavLst>
                                        <p:tav tm="0">
                                          <p:val>
                                            <p:strVal val="#ppt_y"/>
                                          </p:val>
                                        </p:tav>
                                        <p:tav tm="100000">
                                          <p:val>
                                            <p:strVal val="#ppt_y"/>
                                          </p:val>
                                        </p:tav>
                                      </p:tavLst>
                                    </p:anim>
                                  </p:childTnLst>
                                </p:cTn>
                              </p:par>
                            </p:childTnLst>
                          </p:cTn>
                        </p:par>
                        <p:par>
                          <p:cTn id="59" fill="hold">
                            <p:stCondLst>
                              <p:cond delay="16500"/>
                            </p:stCondLst>
                            <p:childTnLst>
                              <p:par>
                                <p:cTn id="60" presetID="2" presetClass="entr" presetSubtype="8" fill="hold" grpId="0" nodeType="afterEffect">
                                  <p:stCondLst>
                                    <p:cond delay="1000"/>
                                  </p:stCondLst>
                                  <p:childTnLst>
                                    <p:set>
                                      <p:cBhvr>
                                        <p:cTn id="61" dur="1" fill="hold">
                                          <p:stCondLst>
                                            <p:cond delay="0"/>
                                          </p:stCondLst>
                                        </p:cTn>
                                        <p:tgtEl>
                                          <p:spTgt spid="232450">
                                            <p:txEl>
                                              <p:pRg st="16" end="16"/>
                                            </p:txEl>
                                          </p:spTgt>
                                        </p:tgtEl>
                                        <p:attrNameLst>
                                          <p:attrName>style.visibility</p:attrName>
                                        </p:attrNameLst>
                                      </p:cBhvr>
                                      <p:to>
                                        <p:strVal val="visible"/>
                                      </p:to>
                                    </p:set>
                                    <p:anim calcmode="lin" valueType="num">
                                      <p:cBhvr additive="base">
                                        <p:cTn id="62" dur="500" fill="hold"/>
                                        <p:tgtEl>
                                          <p:spTgt spid="232450">
                                            <p:txEl>
                                              <p:pRg st="16" end="16"/>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232450">
                                            <p:txEl>
                                              <p:pRg st="16" end="16"/>
                                            </p:txEl>
                                          </p:spTgt>
                                        </p:tgtEl>
                                        <p:attrNameLst>
                                          <p:attrName>ppt_y</p:attrName>
                                        </p:attrNameLst>
                                      </p:cBhvr>
                                      <p:tavLst>
                                        <p:tav tm="0">
                                          <p:val>
                                            <p:strVal val="#ppt_y"/>
                                          </p:val>
                                        </p:tav>
                                        <p:tav tm="100000">
                                          <p:val>
                                            <p:strVal val="#ppt_y"/>
                                          </p:val>
                                        </p:tav>
                                      </p:tavLst>
                                    </p:anim>
                                  </p:childTnLst>
                                </p:cTn>
                              </p:par>
                            </p:childTnLst>
                          </p:cTn>
                        </p:par>
                        <p:par>
                          <p:cTn id="64" fill="hold">
                            <p:stCondLst>
                              <p:cond delay="18000"/>
                            </p:stCondLst>
                            <p:childTnLst>
                              <p:par>
                                <p:cTn id="65" presetID="2" presetClass="entr" presetSubtype="8" fill="hold" grpId="0" nodeType="afterEffect">
                                  <p:stCondLst>
                                    <p:cond delay="1000"/>
                                  </p:stCondLst>
                                  <p:childTnLst>
                                    <p:set>
                                      <p:cBhvr>
                                        <p:cTn id="66" dur="1" fill="hold">
                                          <p:stCondLst>
                                            <p:cond delay="0"/>
                                          </p:stCondLst>
                                        </p:cTn>
                                        <p:tgtEl>
                                          <p:spTgt spid="232450">
                                            <p:txEl>
                                              <p:pRg st="19" end="19"/>
                                            </p:txEl>
                                          </p:spTgt>
                                        </p:tgtEl>
                                        <p:attrNameLst>
                                          <p:attrName>style.visibility</p:attrName>
                                        </p:attrNameLst>
                                      </p:cBhvr>
                                      <p:to>
                                        <p:strVal val="visible"/>
                                      </p:to>
                                    </p:set>
                                    <p:anim calcmode="lin" valueType="num">
                                      <p:cBhvr additive="base">
                                        <p:cTn id="67" dur="500" fill="hold"/>
                                        <p:tgtEl>
                                          <p:spTgt spid="232450">
                                            <p:txEl>
                                              <p:pRg st="19" end="1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32450">
                                            <p:txEl>
                                              <p:pRg st="19" end="19"/>
                                            </p:txEl>
                                          </p:spTgt>
                                        </p:tgtEl>
                                        <p:attrNameLst>
                                          <p:attrName>ppt_y</p:attrName>
                                        </p:attrNameLst>
                                      </p:cBhvr>
                                      <p:tavLst>
                                        <p:tav tm="0">
                                          <p:val>
                                            <p:strVal val="#ppt_y"/>
                                          </p:val>
                                        </p:tav>
                                        <p:tav tm="100000">
                                          <p:val>
                                            <p:strVal val="#ppt_y"/>
                                          </p:val>
                                        </p:tav>
                                      </p:tavLst>
                                    </p:anim>
                                  </p:childTnLst>
                                </p:cTn>
                              </p:par>
                            </p:childTnLst>
                          </p:cTn>
                        </p:par>
                        <p:par>
                          <p:cTn id="69" fill="hold">
                            <p:stCondLst>
                              <p:cond delay="19500"/>
                            </p:stCondLst>
                            <p:childTnLst>
                              <p:par>
                                <p:cTn id="70" presetID="2" presetClass="entr" presetSubtype="8" fill="hold" grpId="0" nodeType="afterEffect">
                                  <p:stCondLst>
                                    <p:cond delay="1000"/>
                                  </p:stCondLst>
                                  <p:childTnLst>
                                    <p:set>
                                      <p:cBhvr>
                                        <p:cTn id="71" dur="1" fill="hold">
                                          <p:stCondLst>
                                            <p:cond delay="0"/>
                                          </p:stCondLst>
                                        </p:cTn>
                                        <p:tgtEl>
                                          <p:spTgt spid="232450">
                                            <p:txEl>
                                              <p:pRg st="20" end="20"/>
                                            </p:txEl>
                                          </p:spTgt>
                                        </p:tgtEl>
                                        <p:attrNameLst>
                                          <p:attrName>style.visibility</p:attrName>
                                        </p:attrNameLst>
                                      </p:cBhvr>
                                      <p:to>
                                        <p:strVal val="visible"/>
                                      </p:to>
                                    </p:set>
                                    <p:anim calcmode="lin" valueType="num">
                                      <p:cBhvr additive="base">
                                        <p:cTn id="72" dur="500" fill="hold"/>
                                        <p:tgtEl>
                                          <p:spTgt spid="232450">
                                            <p:txEl>
                                              <p:pRg st="20" end="20"/>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232450">
                                            <p:txEl>
                                              <p:pRg st="20" end="20"/>
                                            </p:txEl>
                                          </p:spTgt>
                                        </p:tgtEl>
                                        <p:attrNameLst>
                                          <p:attrName>ppt_y</p:attrName>
                                        </p:attrNameLst>
                                      </p:cBhvr>
                                      <p:tavLst>
                                        <p:tav tm="0">
                                          <p:val>
                                            <p:strVal val="#ppt_y"/>
                                          </p:val>
                                        </p:tav>
                                        <p:tav tm="100000">
                                          <p:val>
                                            <p:strVal val="#ppt_y"/>
                                          </p:val>
                                        </p:tav>
                                      </p:tavLst>
                                    </p:anim>
                                  </p:childTnLst>
                                </p:cTn>
                              </p:par>
                            </p:childTnLst>
                          </p:cTn>
                        </p:par>
                        <p:par>
                          <p:cTn id="74" fill="hold">
                            <p:stCondLst>
                              <p:cond delay="21000"/>
                            </p:stCondLst>
                            <p:childTnLst>
                              <p:par>
                                <p:cTn id="75" presetID="2" presetClass="entr" presetSubtype="8" fill="hold" grpId="0" nodeType="afterEffect">
                                  <p:stCondLst>
                                    <p:cond delay="1000"/>
                                  </p:stCondLst>
                                  <p:childTnLst>
                                    <p:set>
                                      <p:cBhvr>
                                        <p:cTn id="76" dur="1" fill="hold">
                                          <p:stCondLst>
                                            <p:cond delay="0"/>
                                          </p:stCondLst>
                                        </p:cTn>
                                        <p:tgtEl>
                                          <p:spTgt spid="232450">
                                            <p:txEl>
                                              <p:pRg st="21" end="21"/>
                                            </p:txEl>
                                          </p:spTgt>
                                        </p:tgtEl>
                                        <p:attrNameLst>
                                          <p:attrName>style.visibility</p:attrName>
                                        </p:attrNameLst>
                                      </p:cBhvr>
                                      <p:to>
                                        <p:strVal val="visible"/>
                                      </p:to>
                                    </p:set>
                                    <p:anim calcmode="lin" valueType="num">
                                      <p:cBhvr additive="base">
                                        <p:cTn id="77" dur="500" fill="hold"/>
                                        <p:tgtEl>
                                          <p:spTgt spid="232450">
                                            <p:txEl>
                                              <p:pRg st="21" end="21"/>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232450">
                                            <p:txEl>
                                              <p:pRg st="21" end="2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build="p" autoUpdateAnimBg="0" advAuto="100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930</TotalTime>
  <Words>963</Words>
  <Application>Microsoft Office PowerPoint</Application>
  <PresentationFormat>Ekran Gösterisi (4:3)</PresentationFormat>
  <Paragraphs>329</Paragraphs>
  <Slides>25</Slides>
  <Notes>25</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Akış</vt:lpstr>
      <vt:lpstr>PowerPoint Sunusu</vt:lpstr>
      <vt:lpstr>DIŞ TİCARETTE ÖDEME ŞEKİLLERİ</vt:lpstr>
      <vt:lpstr>PEŞİN ÖDEME(Advance/Down Payment</vt:lpstr>
      <vt:lpstr>MAL MUKABİLİ ÖDEME (Cash Aginst Goods)</vt:lpstr>
      <vt:lpstr>VESAİK MUKABİLİ ÖDEME (Cash Aginst Doc.</vt:lpstr>
      <vt:lpstr>PowerPoint Sunusu</vt:lpstr>
      <vt:lpstr>KABUL KREDİLİ ÖDEME (Acceptance Credit)</vt:lpstr>
      <vt:lpstr>PowerPoint Sunusu</vt:lpstr>
      <vt:lpstr>PowerPoint Sunusu</vt:lpstr>
      <vt:lpstr>PowerPoint Sunusu</vt:lpstr>
      <vt:lpstr>AKREDİTİF (LETTER OF CREDİT)</vt:lpstr>
      <vt:lpstr>PowerPoint Sunusu</vt:lpstr>
      <vt:lpstr>AKREDİTİFİN TARAFLARI</vt:lpstr>
      <vt:lpstr>AKREDİTİFİN SINIFLANDIRILMASI</vt:lpstr>
      <vt:lpstr>SAĞLADIĞI GÜVENCELER AÇISINDAN AKREDİTİFLER </vt:lpstr>
      <vt:lpstr>PowerPoint Sunusu</vt:lpstr>
      <vt:lpstr>TEYİTSİZ AKREDİTİF/UN CORFIRM CREDIT </vt:lpstr>
      <vt:lpstr>TEYİTLİ AKREDİTİF/ CORFIRM CREDIT </vt:lpstr>
      <vt:lpstr>TEYİTLİ AKREDİTİF SAĞLADIĞI AVANTAJLAR</vt:lpstr>
      <vt:lpstr>ÖDEME ŞEKİLLERİNE GÖRE AKREDİTİFLER</vt:lpstr>
      <vt:lpstr>DEVREDİLEBİLİR AKREDİTİF/ TRANSFERABLE L/C </vt:lpstr>
      <vt:lpstr>KARŞILIKLI AKREDİTİFLER/ BACK TO BACK L/C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Emre Mumcu</dc:creator>
  <cp:lastModifiedBy>OZAN</cp:lastModifiedBy>
  <cp:revision>249</cp:revision>
  <dcterms:created xsi:type="dcterms:W3CDTF">2010-10-07T06:41:00Z</dcterms:created>
  <dcterms:modified xsi:type="dcterms:W3CDTF">2019-03-08T17:17:02Z</dcterms:modified>
</cp:coreProperties>
</file>