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1" r:id="rId1"/>
  </p:sldMasterIdLst>
  <p:notesMasterIdLst>
    <p:notesMasterId r:id="rId23"/>
  </p:notesMasterIdLst>
  <p:sldIdLst>
    <p:sldId id="293" r:id="rId2"/>
    <p:sldId id="349" r:id="rId3"/>
    <p:sldId id="350" r:id="rId4"/>
    <p:sldId id="351" r:id="rId5"/>
    <p:sldId id="348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46" r:id="rId19"/>
    <p:sldId id="347" r:id="rId20"/>
    <p:sldId id="339" r:id="rId21"/>
    <p:sldId id="345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2" autoAdjust="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931F90-A0A0-4E38-AA4D-9556B0B068A2}" type="datetimeFigureOut">
              <a:rPr lang="tr-TR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6B9BEB-605A-43B0-BCDF-9BC0EECB5F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33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0B382E-9811-4BB6-8388-A31BB00FC798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FAF8FC-3224-4648-914F-90556433D28A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C0982-A72A-4DEF-AD4C-750C255411BC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0DDD8-FB4B-44E4-8B6D-64D5B3FA881F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44D80-00FB-4E35-BEDB-88D33CED58A4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5E957D-5F8D-41C8-BE51-94CF8FF545E2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360F3E-3403-4266-A720-1E5FC796E394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67348-5406-4F5E-BE44-E94FCFA68797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3F9182-BB50-4913-B7F1-D6CD40267FE9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F7F5CD-121C-42E0-8128-E5FBCB534DB6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765B9-B32F-4B1F-B745-86964A3B2617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CC61B-A22E-4230-8419-E9CDB6B3804C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36D9E-ED39-470B-A1E4-652341660FA1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8989A-14A3-4F00-B489-07995059A057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A766D5-65C3-4F5C-A77E-1BF98BBE140B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56FA22-CFE0-4AAD-8174-A0EED370EA56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14636B-C621-41D7-BAD1-CC0940A4682A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745875-6E48-4BA4-8331-F346E454F67B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C91BA2-0A35-4034-9E2D-01D5F709530F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B99AB9-53DC-4F72-A7C0-4DA3BFA00064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C29FB-46C3-4164-8F05-6029EA8E2021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E3ACA-5E3B-4B0C-9C1A-979F43700F85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C14F2-9E44-477D-A7F0-86AB68AA55A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DBA4F-A6F8-4C5D-B86F-AF40E6AACF56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8EA73-7E84-43BD-BD04-FEBBD6BC9AC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BDF88-F3BE-4361-9D1E-8F83014CF7A7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6C3FF-7720-40BB-8AFA-82F044D5ED5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A4247-0A0A-44BD-8ED9-F713D3BB4D43}" type="datetime1">
              <a:rPr lang="tr-TR" smtClean="0"/>
              <a:pPr>
                <a:defRPr/>
              </a:pPr>
              <a:t>08.03.2019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Kutluhan TANISALI / Gümrük Müşavir Yardımcısı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BAA1-711A-466B-A53E-0D098CE3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596CA-6CE6-4C23-AD3A-0A5C3A2E950D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2FE03-60B0-4534-A098-56777E3F5AE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45CC8-6D99-4627-B89A-B67EAC5B0F2C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EEE2B-8630-4534-96EC-3CD9554738E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E416C9-08A3-407B-A049-B333FBBAF7D6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40A4-5B9F-4722-86C6-67805FD48A2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9AAC13-0ADF-49EE-A12C-C21C23A8224B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9EB80-71B5-4453-B979-1897BB880752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8C8D5-C505-4E1D-B1CC-BE3D0F304A36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C2A76-70F7-4563-9096-93386D661F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C2136-35E8-4A61-8043-265F33ED5E56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8BD23-0018-4125-B93E-3EE543D32F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BB46-B2C2-4285-B765-A4BD7DBE27D4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3C841-1E4C-4BF9-B58E-04519CB09C0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FA093-F309-4185-A8E7-B3B21EF7F72F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6E3C06E-CE87-4E58-9210-50333060B4B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8BEF2ED-F3E8-45B7-B08C-12D28CD5DF80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 smtClean="0"/>
              <a:t>Kutluhan TANISALI / Gümrük Müşavir Yardımcısı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26155F2-8EC1-482D-BD02-A9AF28E98D2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</p:sldLayoutIdLst>
  <p:transition spd="slow">
    <p:wheel spokes="3"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_al__ma_Sayfas_5.xls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_al__ma_Sayfas_6.xls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_al__ma_Sayfas_7.xls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_al__ma_Sayfas_8.xls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_al__ma_Sayfas_9.xls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_al__ma_Sayfas_10.xls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_al__ma_Sayfas_11.xls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_al__ma_Sayfas_12.xls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_al__ma_Sayfas_13.xls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_al__ma_Sayfas_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Excel_97-2003__al__ma_Sayfas_2.xls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_al__ma_Sayfas_3.xls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_al__ma_Sayfas_4.xls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6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1228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3933825"/>
            <a:ext cx="14303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C:\Program Files\Microsoft Office\MEDIA\OFFICE12\Lines\BD21318_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2697593"/>
            <a:ext cx="7848872" cy="88189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563301" y="4869160"/>
            <a:ext cx="744979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Ozan Hikmet YILMAZ </a:t>
            </a:r>
            <a:endParaRPr lang="tr-TR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D45AA-A7E5-41BD-A8E5-8C9F0AF6F8E5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-1682" y="2931909"/>
            <a:ext cx="911018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tr-TR" sz="5400" b="1" dirty="0">
                <a:ln/>
                <a:solidFill>
                  <a:srgbClr val="002060"/>
                </a:solidFill>
                <a:latin typeface="+mj-lt"/>
              </a:rPr>
              <a:t>TESLİM ŞEKİLLERİ</a:t>
            </a:r>
          </a:p>
          <a:p>
            <a:pPr algn="ctr">
              <a:defRPr/>
            </a:pPr>
            <a:r>
              <a:rPr lang="tr-TR" sz="5400" b="1" dirty="0">
                <a:ln/>
                <a:solidFill>
                  <a:srgbClr val="002060"/>
                </a:solidFill>
                <a:latin typeface="+mj-lt"/>
              </a:rPr>
              <a:t>INCOTERMS 2010</a:t>
            </a:r>
          </a:p>
          <a:p>
            <a:pPr algn="ctr">
              <a:defRPr/>
            </a:pPr>
            <a:endParaRPr lang="tr-TR" sz="5400" b="1" dirty="0">
              <a:ln/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50825" y="1341438"/>
          <a:ext cx="8642350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Çalışma Sayfası" r:id="rId5" imgW="7022708" imgH="4626886" progId="Excel.Sheet.8">
                  <p:embed/>
                </p:oleObj>
              </mc:Choice>
              <mc:Fallback>
                <p:oleObj name="Çalışma Sayfası" r:id="rId5" imgW="7022708" imgH="462688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8642350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4DFC4-10F8-460B-8D54-0A3EC0E2CBBA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6629" name="Picture 59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412875"/>
            <a:ext cx="79565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4EAC7-2AFE-4019-9397-E3CCE874407A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27653" name="Picture 627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81359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CEABD-37AE-4BF4-84D1-1C1A30D32A53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95288" y="1341438"/>
          <a:ext cx="8078787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Worksheet" r:id="rId5" imgW="6676987" imgH="4610196" progId="Excel.Sheet.8">
                  <p:embed/>
                </p:oleObj>
              </mc:Choice>
              <mc:Fallback>
                <p:oleObj name="Worksheet" r:id="rId5" imgW="6676987" imgH="461019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078787" cy="544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B10D4-CBB7-4F39-9D5A-DB2109686EB4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95288" y="1341438"/>
          <a:ext cx="8713787" cy="518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Çalışma Sayfası" r:id="rId5" imgW="7022708" imgH="4328075" progId="Excel.Sheet.8">
                  <p:embed/>
                </p:oleObj>
              </mc:Choice>
              <mc:Fallback>
                <p:oleObj name="Çalışma Sayfası" r:id="rId5" imgW="7022708" imgH="432807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713787" cy="518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Düz Bağlayıcı"/>
          <p:cNvCxnSpPr/>
          <p:nvPr/>
        </p:nvCxnSpPr>
        <p:spPr>
          <a:xfrm>
            <a:off x="395288" y="404813"/>
            <a:ext cx="8424862" cy="6048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flipV="1">
            <a:off x="179512" y="404814"/>
            <a:ext cx="8569201" cy="61925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3735E-7711-4F8E-88C7-5524BB109D56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3850" y="1341438"/>
          <a:ext cx="8569325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Çalışma Sayfası" r:id="rId5" imgW="7022708" imgH="4468480" progId="Excel.Sheet.8">
                  <p:embed/>
                </p:oleObj>
              </mc:Choice>
              <mc:Fallback>
                <p:oleObj name="Çalışma Sayfası" r:id="rId5" imgW="7022708" imgH="44684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8569325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Düz Bağlayıcı"/>
          <p:cNvCxnSpPr/>
          <p:nvPr/>
        </p:nvCxnSpPr>
        <p:spPr>
          <a:xfrm flipV="1">
            <a:off x="323850" y="404813"/>
            <a:ext cx="8424863" cy="6048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395288" y="404813"/>
            <a:ext cx="8424862" cy="6048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9BD85-1B75-4664-9E24-698072B16FC2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93700" y="1341438"/>
          <a:ext cx="8642350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Çalışma Sayfası" r:id="rId5" imgW="7022708" imgH="4468480" progId="Excel.Sheet.8">
                  <p:embed/>
                </p:oleObj>
              </mc:Choice>
              <mc:Fallback>
                <p:oleObj name="Çalışma Sayfası" r:id="rId5" imgW="7022708" imgH="446848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341438"/>
                        <a:ext cx="8642350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Düz Bağlayıcı"/>
          <p:cNvCxnSpPr/>
          <p:nvPr/>
        </p:nvCxnSpPr>
        <p:spPr>
          <a:xfrm>
            <a:off x="323850" y="333375"/>
            <a:ext cx="8496300" cy="6119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flipV="1">
            <a:off x="323850" y="404813"/>
            <a:ext cx="8496300" cy="61198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E7542-F818-4928-8A58-A1C71232E660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93700" y="1412875"/>
          <a:ext cx="8642350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Çalışma Sayfası" r:id="rId5" imgW="7022708" imgH="4794652" progId="Excel.Sheet.8">
                  <p:embed/>
                </p:oleObj>
              </mc:Choice>
              <mc:Fallback>
                <p:oleObj name="Çalışma Sayfası" r:id="rId5" imgW="7022708" imgH="479465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12875"/>
                        <a:ext cx="8642350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6 Düz Bağlayıcı"/>
          <p:cNvCxnSpPr/>
          <p:nvPr/>
        </p:nvCxnSpPr>
        <p:spPr>
          <a:xfrm flipV="1">
            <a:off x="323850" y="404813"/>
            <a:ext cx="8424863" cy="6048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395288" y="404813"/>
            <a:ext cx="8353425" cy="60483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5E8E2-4DCC-440C-8EB7-9F9DD0EAADA2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93700" y="1412875"/>
          <a:ext cx="8216900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5" imgW="6676987" imgH="4924398" progId="Excel.Sheet.8">
                  <p:embed/>
                </p:oleObj>
              </mc:Choice>
              <mc:Fallback>
                <p:oleObj name="Worksheet" r:id="rId5" imgW="6676987" imgH="492439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412875"/>
                        <a:ext cx="8216900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D60339-CAC6-4FFC-8BAA-62ACEEDE6041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95288" y="1341438"/>
          <a:ext cx="8283575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5" imgW="6676987" imgH="4419622" progId="Excel.Sheet.8">
                  <p:embed/>
                </p:oleObj>
              </mc:Choice>
              <mc:Fallback>
                <p:oleObj name="Worksheet" r:id="rId5" imgW="6676987" imgH="441962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283575" cy="529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9771C8-5417-454E-81C4-FD5F00CB3C06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0350"/>
            <a:ext cx="8139113" cy="12239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2400" dirty="0" smtClean="0"/>
              <a:t>TESLİM ŞEKİLLERİNDE AMAÇ; </a:t>
            </a:r>
            <a:br>
              <a:rPr lang="tr-TR" sz="2400" dirty="0" smtClean="0"/>
            </a:br>
            <a:r>
              <a:rPr lang="tr-TR" sz="2000" u="sng" dirty="0" smtClean="0">
                <a:solidFill>
                  <a:schemeClr val="tx1"/>
                </a:solidFill>
              </a:rPr>
              <a:t>MALLARIN TESLİMİ</a:t>
            </a:r>
            <a:r>
              <a:rPr lang="tr-TR" sz="2000" dirty="0" smtClean="0">
                <a:solidFill>
                  <a:schemeClr val="tx1"/>
                </a:solidFill>
              </a:rPr>
              <a:t> İLE İLGİLİ ORTAYA ÇIKACAK </a:t>
            </a:r>
            <a:r>
              <a:rPr lang="tr-TR" sz="2000" u="sng" dirty="0" smtClean="0">
                <a:solidFill>
                  <a:schemeClr val="tx1"/>
                </a:solidFill>
              </a:rPr>
              <a:t>YÜKÜMLÜLÜKLERİN</a:t>
            </a:r>
            <a:r>
              <a:rPr lang="tr-TR" sz="2000" dirty="0" smtClean="0">
                <a:solidFill>
                  <a:schemeClr val="tx1"/>
                </a:solidFill>
              </a:rPr>
              <a:t> KİMİN TARAFINDAN ÜSTLENİLECEĞİDİR</a:t>
            </a:r>
            <a:endParaRPr lang="en-AU" sz="2000" dirty="0" smtClean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817688"/>
            <a:ext cx="8351837" cy="44196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90000"/>
              </a:lnSpc>
              <a:defRPr/>
            </a:pPr>
            <a:r>
              <a:rPr lang="tr-TR" sz="2400" b="1" dirty="0" smtClean="0"/>
              <a:t>TESLİMLE İLGİLİ YÜKÜMLÜLÜKLER</a:t>
            </a:r>
            <a:r>
              <a:rPr lang="en-AU" sz="2400" b="1" dirty="0" smtClean="0"/>
              <a:t>;</a:t>
            </a:r>
            <a:endParaRPr lang="tr-TR" sz="2400" b="1" dirty="0" smtClean="0"/>
          </a:p>
          <a:p>
            <a:pPr algn="l">
              <a:lnSpc>
                <a:spcPct val="30000"/>
              </a:lnSpc>
              <a:defRPr/>
            </a:pPr>
            <a:endParaRPr lang="en-AU" sz="2400" b="1" dirty="0" smtClean="0"/>
          </a:p>
          <a:p>
            <a:pPr algn="l">
              <a:lnSpc>
                <a:spcPct val="90000"/>
              </a:lnSpc>
              <a:buFontTx/>
              <a:buChar char="-"/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 SATICI MALLARI HANGİ NOKTAYA GETİRDİĞİNDE YASAL</a:t>
            </a:r>
          </a:p>
          <a:p>
            <a:pPr algn="l">
              <a:lnSpc>
                <a:spcPct val="90000"/>
              </a:lnSpc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  OLARAK    ALICIYA VEYA ONUN TEMSİLCİSİNE TESLİM</a:t>
            </a:r>
          </a:p>
          <a:p>
            <a:pPr algn="l">
              <a:lnSpc>
                <a:spcPct val="90000"/>
              </a:lnSpc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   ETMİŞ SAYILACAK?</a:t>
            </a:r>
          </a:p>
          <a:p>
            <a:pPr algn="l">
              <a:lnSpc>
                <a:spcPct val="30000"/>
              </a:lnSpc>
              <a:defRPr/>
            </a:pPr>
            <a:endParaRPr lang="en-AU" b="1" dirty="0" smtClean="0">
              <a:solidFill>
                <a:schemeClr val="folHlink"/>
              </a:solidFill>
            </a:endParaRPr>
          </a:p>
          <a:p>
            <a:pPr algn="l">
              <a:lnSpc>
                <a:spcPct val="90000"/>
              </a:lnSpc>
              <a:buFontTx/>
              <a:buChar char="-"/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MALLARIN SATICIDAN ALICIYA TAŞINMASI SIRASINDA</a:t>
            </a:r>
          </a:p>
          <a:p>
            <a:pPr algn="l">
              <a:lnSpc>
                <a:spcPct val="90000"/>
              </a:lnSpc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 DOĞACAK  MASRAFLAR, SATICI VE ALICI ARASINDA NASIL </a:t>
            </a:r>
          </a:p>
          <a:p>
            <a:pPr algn="l">
              <a:lnSpc>
                <a:spcPct val="90000"/>
              </a:lnSpc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  PAYLAŞILACAKTIR?</a:t>
            </a:r>
          </a:p>
          <a:p>
            <a:pPr algn="l">
              <a:lnSpc>
                <a:spcPct val="90000"/>
              </a:lnSpc>
              <a:buFontTx/>
              <a:buChar char="-"/>
              <a:defRPr/>
            </a:pPr>
            <a:endParaRPr lang="en-AU" b="1" dirty="0" smtClean="0">
              <a:solidFill>
                <a:schemeClr val="folHlink"/>
              </a:solidFill>
            </a:endParaRPr>
          </a:p>
          <a:p>
            <a:pPr algn="l">
              <a:lnSpc>
                <a:spcPct val="90000"/>
              </a:lnSpc>
              <a:buFontTx/>
              <a:buChar char="-"/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MALIN ÇIKIŞ ÜLKESİNDEN VARIŞ ÜLKESİNE TAŞIMA </a:t>
            </a:r>
          </a:p>
          <a:p>
            <a:pPr algn="l">
              <a:lnSpc>
                <a:spcPct val="90000"/>
              </a:lnSpc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 SIRASINDAKİ  KAYIP VE HASAR RİZİKOLARINI KİM </a:t>
            </a:r>
          </a:p>
          <a:p>
            <a:pPr algn="l">
              <a:lnSpc>
                <a:spcPct val="90000"/>
              </a:lnSpc>
              <a:defRPr/>
            </a:pPr>
            <a:r>
              <a:rPr lang="tr-TR" b="1" dirty="0" smtClean="0">
                <a:solidFill>
                  <a:schemeClr val="folHlink"/>
                </a:solidFill>
              </a:rPr>
              <a:t>   ÜSTLENECEKTİR.?</a:t>
            </a:r>
            <a:endParaRPr lang="en-AU" b="1" dirty="0" smtClean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589D2-F29D-40A4-A615-14A24F3C65E5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9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9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9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9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build="p" autoUpdateAnimBg="0" advAuto="1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95288" y="1341438"/>
          <a:ext cx="8569325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Çalışma Sayfası" r:id="rId5" imgW="7022708" imgH="5714845" progId="Excel.Sheet.8">
                  <p:embed/>
                </p:oleObj>
              </mc:Choice>
              <mc:Fallback>
                <p:oleObj name="Çalışma Sayfası" r:id="rId5" imgW="7022708" imgH="571484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341438"/>
                        <a:ext cx="8569325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E1723-20EC-4698-BFCC-EB62C4A3E87F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39552" y="2276872"/>
            <a:ext cx="80648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Teşekkürler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Ozan Hikmet YILMAZ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0 532 588 80 19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ozan@asyaglobal.com.tr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e-disticaret@hotmail.com </a:t>
            </a:r>
            <a:endParaRPr lang="tr-T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EE5A9-EAB1-4861-849E-5E07963E87DC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1214438" y="4071938"/>
            <a:ext cx="928687" cy="5715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200">
                <a:solidFill>
                  <a:schemeClr val="bg1"/>
                </a:solidFill>
              </a:rPr>
              <a:t>EXW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3214688" y="4071938"/>
            <a:ext cx="792162" cy="1285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200">
                <a:solidFill>
                  <a:schemeClr val="bg2"/>
                </a:solidFill>
              </a:rPr>
              <a:t>FCA</a:t>
            </a:r>
          </a:p>
          <a:p>
            <a:r>
              <a:rPr lang="tr-TR" sz="2200">
                <a:solidFill>
                  <a:schemeClr val="bg2"/>
                </a:solidFill>
              </a:rPr>
              <a:t>FAS</a:t>
            </a:r>
          </a:p>
          <a:p>
            <a:r>
              <a:rPr lang="tr-TR" sz="2200">
                <a:solidFill>
                  <a:schemeClr val="bg2"/>
                </a:solidFill>
              </a:rPr>
              <a:t>FOB</a:t>
            </a: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5072063" y="4071938"/>
            <a:ext cx="863600" cy="1500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200">
                <a:solidFill>
                  <a:schemeClr val="bg2"/>
                </a:solidFill>
              </a:rPr>
              <a:t>CFR</a:t>
            </a:r>
          </a:p>
          <a:p>
            <a:r>
              <a:rPr lang="tr-TR" sz="2200">
                <a:solidFill>
                  <a:schemeClr val="bg2"/>
                </a:solidFill>
              </a:rPr>
              <a:t>CIF</a:t>
            </a:r>
          </a:p>
          <a:p>
            <a:r>
              <a:rPr lang="tr-TR" sz="2200">
                <a:solidFill>
                  <a:schemeClr val="bg2"/>
                </a:solidFill>
              </a:rPr>
              <a:t>CPT</a:t>
            </a:r>
          </a:p>
          <a:p>
            <a:r>
              <a:rPr lang="tr-TR" sz="2200">
                <a:solidFill>
                  <a:schemeClr val="bg2"/>
                </a:solidFill>
              </a:rPr>
              <a:t>CIP</a:t>
            </a: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858000" y="4071938"/>
            <a:ext cx="790575" cy="12144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sz="2200">
                <a:solidFill>
                  <a:schemeClr val="bg2"/>
                </a:solidFill>
              </a:rPr>
              <a:t>DAT</a:t>
            </a:r>
          </a:p>
          <a:p>
            <a:r>
              <a:rPr lang="tr-TR" sz="2200">
                <a:solidFill>
                  <a:schemeClr val="bg2"/>
                </a:solidFill>
              </a:rPr>
              <a:t>DAP</a:t>
            </a:r>
          </a:p>
          <a:p>
            <a:r>
              <a:rPr lang="tr-TR" sz="2200">
                <a:solidFill>
                  <a:schemeClr val="bg2"/>
                </a:solidFill>
              </a:rPr>
              <a:t>DDP</a:t>
            </a:r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>
            <a:off x="7215188" y="3643313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428875" y="1428750"/>
            <a:ext cx="4286250" cy="64293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800" b="1" kern="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TESLİM ŞEKİLLERİ</a:t>
            </a:r>
            <a:endParaRPr lang="en-AU" sz="2800" b="1" kern="0" dirty="0">
              <a:solidFill>
                <a:schemeClr val="tx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857250" y="2643188"/>
            <a:ext cx="1643063" cy="100012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400" b="1" kern="0" dirty="0">
                <a:solidFill>
                  <a:schemeClr val="tx1"/>
                </a:solidFill>
                <a:latin typeface="Arial Black" pitchFamily="34" charset="0"/>
                <a:ea typeface="+mj-ea"/>
                <a:cs typeface="Arial" pitchFamily="34" charset="0"/>
              </a:rPr>
              <a:t>E </a:t>
            </a:r>
            <a:r>
              <a:rPr lang="tr-TR" sz="2400" b="1" kern="0" dirty="0">
                <a:solidFill>
                  <a:schemeClr val="tx1"/>
                </a:solidFill>
                <a:ea typeface="+mj-ea"/>
                <a:cs typeface="Arial" pitchFamily="34" charset="0"/>
              </a:rPr>
              <a:t>GRUBU</a:t>
            </a:r>
          </a:p>
          <a:p>
            <a:pPr>
              <a:defRPr/>
            </a:pPr>
            <a:r>
              <a:rPr lang="tr-TR" sz="17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İŞ YERİNDE TESLİM</a:t>
            </a:r>
            <a:endParaRPr lang="en-AU" sz="17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561" name="36 Düz Bağlayıcı"/>
          <p:cNvCxnSpPr>
            <a:cxnSpLocks noChangeShapeType="1"/>
          </p:cNvCxnSpPr>
          <p:nvPr/>
        </p:nvCxnSpPr>
        <p:spPr bwMode="auto">
          <a:xfrm rot="5400000">
            <a:off x="4358482" y="2213769"/>
            <a:ext cx="285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2786063" y="2643188"/>
            <a:ext cx="1643062" cy="100012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400" b="1" kern="0" dirty="0">
                <a:solidFill>
                  <a:schemeClr val="tx1"/>
                </a:solidFill>
                <a:latin typeface="Arial Black" pitchFamily="34" charset="0"/>
                <a:ea typeface="+mj-ea"/>
                <a:cs typeface="Arial" pitchFamily="34" charset="0"/>
              </a:rPr>
              <a:t>F</a:t>
            </a:r>
            <a:r>
              <a:rPr lang="tr-TR" sz="2400" b="1" kern="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 GRUBU</a:t>
            </a:r>
          </a:p>
          <a:p>
            <a:pPr>
              <a:defRPr/>
            </a:pPr>
            <a:r>
              <a:rPr lang="tr-TR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 TAŞIMA ÖDENMEMİŞ</a:t>
            </a:r>
            <a:endParaRPr lang="en-AU" sz="17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4643438" y="2643188"/>
            <a:ext cx="1643062" cy="100012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400" b="1" kern="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C</a:t>
            </a:r>
            <a:r>
              <a:rPr lang="tr-TR" b="1" kern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tr-TR" sz="2400" b="1" kern="0" dirty="0">
                <a:solidFill>
                  <a:schemeClr val="tx1"/>
                </a:solidFill>
                <a:ea typeface="+mj-ea"/>
                <a:cs typeface="+mj-cs"/>
              </a:rPr>
              <a:t>GRUBU</a:t>
            </a:r>
          </a:p>
          <a:p>
            <a:pPr>
              <a:defRPr/>
            </a:pPr>
            <a:r>
              <a:rPr lang="tr-TR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 TAŞIMA ÖDENMİŞ</a:t>
            </a:r>
            <a:endParaRPr lang="en-AU" sz="1700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6500813" y="2643188"/>
            <a:ext cx="1643062" cy="100012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400" b="1" kern="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D</a:t>
            </a:r>
            <a:r>
              <a:rPr lang="tr-TR" b="1" kern="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tr-TR" sz="2400" b="1" kern="0" dirty="0">
                <a:solidFill>
                  <a:schemeClr val="tx1"/>
                </a:solidFill>
                <a:ea typeface="+mj-ea"/>
                <a:cs typeface="+mj-cs"/>
              </a:rPr>
              <a:t>GRUBU</a:t>
            </a:r>
          </a:p>
          <a:p>
            <a:pPr>
              <a:defRPr/>
            </a:pPr>
            <a:r>
              <a:rPr lang="tr-TR" sz="17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VARIŞ</a:t>
            </a:r>
          </a:p>
          <a:p>
            <a:pPr>
              <a:defRPr/>
            </a:pPr>
            <a:endParaRPr lang="en-AU" sz="16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3565" name="59 Düz Bağlayıcı"/>
          <p:cNvCxnSpPr>
            <a:cxnSpLocks noChangeShapeType="1"/>
          </p:cNvCxnSpPr>
          <p:nvPr/>
        </p:nvCxnSpPr>
        <p:spPr bwMode="auto">
          <a:xfrm rot="10800000">
            <a:off x="1643063" y="2357438"/>
            <a:ext cx="55721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6" name="83 Düz Bağlayıcı"/>
          <p:cNvCxnSpPr>
            <a:cxnSpLocks noChangeShapeType="1"/>
          </p:cNvCxnSpPr>
          <p:nvPr/>
        </p:nvCxnSpPr>
        <p:spPr bwMode="auto">
          <a:xfrm rot="5400000">
            <a:off x="1500188" y="2500313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7" name="93 Düz Bağlayıcı"/>
          <p:cNvCxnSpPr>
            <a:cxnSpLocks noChangeShapeType="1"/>
          </p:cNvCxnSpPr>
          <p:nvPr/>
        </p:nvCxnSpPr>
        <p:spPr bwMode="auto">
          <a:xfrm rot="5400000">
            <a:off x="3429000" y="2500313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8" name="94 Düz Bağlayıcı"/>
          <p:cNvCxnSpPr>
            <a:cxnSpLocks noChangeShapeType="1"/>
          </p:cNvCxnSpPr>
          <p:nvPr/>
        </p:nvCxnSpPr>
        <p:spPr bwMode="auto">
          <a:xfrm rot="5400000">
            <a:off x="5357813" y="2500313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69" name="95 Düz Bağlayıcı"/>
          <p:cNvCxnSpPr>
            <a:cxnSpLocks noChangeShapeType="1"/>
          </p:cNvCxnSpPr>
          <p:nvPr/>
        </p:nvCxnSpPr>
        <p:spPr bwMode="auto">
          <a:xfrm rot="5400000">
            <a:off x="7072313" y="2500313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3570" name="Line 8"/>
          <p:cNvSpPr>
            <a:spLocks noChangeShapeType="1"/>
          </p:cNvSpPr>
          <p:nvPr/>
        </p:nvSpPr>
        <p:spPr bwMode="auto">
          <a:xfrm>
            <a:off x="1643063" y="3643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008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400" smtClean="0">
                <a:solidFill>
                  <a:schemeClr val="folHlink"/>
                </a:solidFill>
              </a:rPr>
              <a:t>INCOTERMS 20</a:t>
            </a:r>
            <a:r>
              <a:rPr lang="tr-TR" sz="2400" smtClean="0">
                <a:solidFill>
                  <a:schemeClr val="folHlink"/>
                </a:solidFill>
              </a:rPr>
              <a:t>10</a:t>
            </a:r>
            <a:r>
              <a:rPr lang="en-AU" sz="2400" smtClean="0">
                <a:solidFill>
                  <a:schemeClr val="folHlink"/>
                </a:solidFill>
              </a:rPr>
              <a:t>’E GÖRE DÜZENLENEN TESLİM </a:t>
            </a:r>
            <a:r>
              <a:rPr lang="tr-TR" sz="2400" smtClean="0">
                <a:solidFill>
                  <a:schemeClr val="folHlink"/>
                </a:solidFill>
              </a:rPr>
              <a:t>ŞEKİLLERİ</a:t>
            </a:r>
            <a:r>
              <a:rPr lang="en-AU" sz="2400" smtClean="0">
                <a:solidFill>
                  <a:schemeClr val="folHlink"/>
                </a:solidFill>
              </a:rPr>
              <a:t> </a:t>
            </a:r>
            <a:r>
              <a:rPr lang="tr-TR" sz="2400" smtClean="0">
                <a:solidFill>
                  <a:schemeClr val="folHlink"/>
                </a:solidFill>
              </a:rPr>
              <a:t>DÖRT GRUPTA TOPLANMIŞTIR.</a:t>
            </a:r>
            <a:endParaRPr lang="en-AU" sz="2400" smtClean="0"/>
          </a:p>
        </p:txBody>
      </p:sp>
      <p:sp>
        <p:nvSpPr>
          <p:cNvPr id="23572" name="Line 8"/>
          <p:cNvSpPr>
            <a:spLocks noChangeShapeType="1"/>
          </p:cNvSpPr>
          <p:nvPr/>
        </p:nvSpPr>
        <p:spPr bwMode="auto">
          <a:xfrm>
            <a:off x="3571875" y="3643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3573" name="Line 8"/>
          <p:cNvSpPr>
            <a:spLocks noChangeShapeType="1"/>
          </p:cNvSpPr>
          <p:nvPr/>
        </p:nvSpPr>
        <p:spPr bwMode="auto">
          <a:xfrm>
            <a:off x="5429250" y="3643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tr-TR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E5CE15-1953-49E0-B3ED-4AD4EE3CF901}" type="datetime1">
              <a:rPr lang="tr-TR" smtClean="0"/>
              <a:pPr>
                <a:defRPr/>
              </a:pPr>
              <a:t>08.03.2019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2" grpId="0" animBg="1" autoUpdateAnimBg="0"/>
      <p:bldP spid="41" grpId="0" animBg="1" autoUpdateAnimBg="0"/>
      <p:bldP spid="42" grpId="0" animBg="1" autoUpdateAnimBg="0"/>
      <p:bldP spid="43" grpId="0" animBg="1" autoUpdateAnimBg="0"/>
      <p:bldP spid="10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857375" y="500063"/>
            <a:ext cx="5357813" cy="1000125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400" b="1" kern="0" dirty="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rPr>
              <a:t>TAŞIMA ŞEKLİ AÇISINDAN</a:t>
            </a:r>
            <a:endParaRPr lang="en-AU" sz="2400" b="1" kern="0" dirty="0">
              <a:solidFill>
                <a:schemeClr val="tx1"/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85813" y="2071688"/>
            <a:ext cx="3500437" cy="142875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tr-TR" sz="2400" b="1" kern="0" dirty="0">
              <a:solidFill>
                <a:schemeClr val="bg1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tr-TR" sz="2200" dirty="0"/>
              <a:t>HER TÜRLÜ TAŞIMA ŞEKLİNDE KULLANILAN TESLİM ŞEKİLLERİ</a:t>
            </a:r>
          </a:p>
          <a:p>
            <a:pPr>
              <a:defRPr/>
            </a:pPr>
            <a:endParaRPr lang="tr-TR" sz="2400" b="1" kern="0" dirty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endParaRPr lang="en-AU" sz="17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580" name="36 Düz Bağlayıcı"/>
          <p:cNvCxnSpPr>
            <a:cxnSpLocks noChangeShapeType="1"/>
          </p:cNvCxnSpPr>
          <p:nvPr/>
        </p:nvCxnSpPr>
        <p:spPr bwMode="auto">
          <a:xfrm rot="5400000">
            <a:off x="4358482" y="1642269"/>
            <a:ext cx="285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4929188" y="2071688"/>
            <a:ext cx="3571875" cy="142875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tr-TR" sz="2200" dirty="0">
                <a:solidFill>
                  <a:schemeClr val="tx1"/>
                </a:solidFill>
              </a:rPr>
              <a:t>SADECE DENİZ VE NEHİR TAŞIMACILIĞINDA KULLANILAN TESLİM ŞEKİLLERİ</a:t>
            </a:r>
          </a:p>
        </p:txBody>
      </p:sp>
      <p:cxnSp>
        <p:nvCxnSpPr>
          <p:cNvPr id="24582" name="59 Düz Bağlayıcı"/>
          <p:cNvCxnSpPr>
            <a:cxnSpLocks noChangeShapeType="1"/>
          </p:cNvCxnSpPr>
          <p:nvPr/>
        </p:nvCxnSpPr>
        <p:spPr bwMode="auto">
          <a:xfrm rot="10800000">
            <a:off x="2500313" y="1785938"/>
            <a:ext cx="414337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3" name="83 Düz Bağlayıcı"/>
          <p:cNvCxnSpPr>
            <a:cxnSpLocks noChangeShapeType="1"/>
          </p:cNvCxnSpPr>
          <p:nvPr/>
        </p:nvCxnSpPr>
        <p:spPr bwMode="auto">
          <a:xfrm rot="5400000">
            <a:off x="2358232" y="1928019"/>
            <a:ext cx="2857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4" name="95 Düz Bağlayıcı"/>
          <p:cNvCxnSpPr>
            <a:cxnSpLocks noChangeShapeType="1"/>
          </p:cNvCxnSpPr>
          <p:nvPr/>
        </p:nvCxnSpPr>
        <p:spPr bwMode="auto">
          <a:xfrm rot="5400000">
            <a:off x="6500813" y="1928813"/>
            <a:ext cx="2857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585" name="AutoShape 3"/>
          <p:cNvSpPr>
            <a:spLocks/>
          </p:cNvSpPr>
          <p:nvPr/>
        </p:nvSpPr>
        <p:spPr bwMode="auto">
          <a:xfrm rot="5400000">
            <a:off x="2184400" y="2601913"/>
            <a:ext cx="631825" cy="2286000"/>
          </a:xfrm>
          <a:prstGeom prst="rightBrace">
            <a:avLst>
              <a:gd name="adj1" fmla="val 186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586" name="AutoShape 3"/>
          <p:cNvSpPr>
            <a:spLocks/>
          </p:cNvSpPr>
          <p:nvPr/>
        </p:nvSpPr>
        <p:spPr bwMode="auto">
          <a:xfrm rot="5400000">
            <a:off x="6429375" y="2643188"/>
            <a:ext cx="571500" cy="2286000"/>
          </a:xfrm>
          <a:prstGeom prst="rightBrace">
            <a:avLst>
              <a:gd name="adj1" fmla="val 186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857375" y="4071938"/>
            <a:ext cx="1214438" cy="2643187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tr-TR" sz="2400" b="1" kern="0" dirty="0">
              <a:solidFill>
                <a:schemeClr val="bg1"/>
              </a:solidFill>
              <a:latin typeface="Arial Black" pitchFamily="34" charset="0"/>
              <a:ea typeface="+mj-ea"/>
              <a:cs typeface="Arial" pitchFamily="34" charset="0"/>
            </a:endParaRPr>
          </a:p>
          <a:p>
            <a:pPr>
              <a:defRPr/>
            </a:pPr>
            <a:endParaRPr lang="tr-TR" sz="2200" b="1" kern="0" dirty="0">
              <a:solidFill>
                <a:schemeClr val="bg1"/>
              </a:solidFill>
              <a:latin typeface="Baskerville Old Face" pitchFamily="18" charset="0"/>
              <a:ea typeface="+mj-ea"/>
              <a:cs typeface="Arial" pitchFamily="34" charset="0"/>
            </a:endParaRP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Arial" pitchFamily="34" charset="0"/>
              </a:rPr>
              <a:t>EXW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Arial" pitchFamily="34" charset="0"/>
              </a:rPr>
              <a:t>FCA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Arial" pitchFamily="34" charset="0"/>
              </a:rPr>
              <a:t>CPT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Arial" pitchFamily="34" charset="0"/>
              </a:rPr>
              <a:t>CIP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Arial" pitchFamily="34" charset="0"/>
              </a:rPr>
              <a:t>DAT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Arial" pitchFamily="34" charset="0"/>
              </a:rPr>
              <a:t>DAP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Arial" pitchFamily="34" charset="0"/>
              </a:rPr>
              <a:t>DDU</a:t>
            </a:r>
          </a:p>
          <a:p>
            <a:pPr>
              <a:defRPr/>
            </a:pPr>
            <a:endParaRPr lang="tr-TR" sz="2400" b="1" kern="0" dirty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>
              <a:defRPr/>
            </a:pPr>
            <a:endParaRPr lang="en-AU" sz="1700" b="1" kern="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143625" y="4143375"/>
            <a:ext cx="1143000" cy="1643063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tr-TR" sz="2400" b="1" kern="0" dirty="0">
              <a:solidFill>
                <a:schemeClr val="tx1"/>
              </a:solidFill>
              <a:latin typeface="Baskerville Old Face" pitchFamily="18" charset="0"/>
              <a:ea typeface="+mj-ea"/>
              <a:cs typeface="+mj-cs"/>
            </a:endParaRP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+mj-cs"/>
              </a:rPr>
              <a:t>FAS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+mj-cs"/>
              </a:rPr>
              <a:t>FOB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+mj-cs"/>
              </a:rPr>
              <a:t>CFR</a:t>
            </a:r>
          </a:p>
          <a:p>
            <a:pPr>
              <a:defRPr/>
            </a:pPr>
            <a:r>
              <a:rPr lang="tr-TR" sz="2200" b="1" kern="0" dirty="0">
                <a:solidFill>
                  <a:schemeClr val="tx1"/>
                </a:solidFill>
                <a:latin typeface="Baskerville Old Face" pitchFamily="18" charset="0"/>
                <a:ea typeface="+mj-ea"/>
                <a:cs typeface="+mj-cs"/>
              </a:rPr>
              <a:t>CIF</a:t>
            </a:r>
          </a:p>
          <a:p>
            <a:pPr>
              <a:defRPr/>
            </a:pPr>
            <a:endParaRPr lang="en-AU" sz="1600" b="1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56122C-F1C8-41C8-98E7-17B96B218D0A}" type="datetime1">
              <a:rPr lang="tr-TR" smtClean="0"/>
              <a:pPr>
                <a:defRPr/>
              </a:pPr>
              <a:t>08.03.2019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2" grpId="0" animBg="1" autoUpdateAnimBg="0"/>
      <p:bldP spid="43" grpId="0" animBg="1" autoUpdateAnimBg="0"/>
      <p:bldP spid="15" grpId="0" animBg="1" autoUpdateAnimBg="0"/>
      <p:bldP spid="16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3 Metin kutusu"/>
          <p:cNvSpPr txBox="1">
            <a:spLocks noChangeArrowheads="1"/>
          </p:cNvSpPr>
          <p:nvPr/>
        </p:nvSpPr>
        <p:spPr bwMode="auto">
          <a:xfrm>
            <a:off x="395288" y="1268413"/>
            <a:ext cx="8353425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/>
              <a:t>INCOTERMS 2010 (Yürürlük:  1 Ocak 2011)</a:t>
            </a:r>
            <a:endParaRPr lang="tr-TR" sz="1400" dirty="0"/>
          </a:p>
          <a:p>
            <a:r>
              <a:rPr lang="tr-TR" sz="1400" dirty="0"/>
              <a:t>ICC 27 Eylül 2010'da </a:t>
            </a:r>
            <a:r>
              <a:rPr lang="tr-TR" sz="1400" dirty="0" err="1"/>
              <a:t>Incoterms</a:t>
            </a:r>
            <a:r>
              <a:rPr lang="tr-TR" sz="1400" dirty="0"/>
              <a:t> 2010 revizyonunu yayınladı. Söz konusu revizyon, 1 Ocak 2011 tarihinden itibaren uygulamaya geçecek. INCOTERMS İngilizce (</a:t>
            </a:r>
            <a:r>
              <a:rPr lang="tr-TR" sz="1400" dirty="0" err="1"/>
              <a:t>international</a:t>
            </a:r>
            <a:r>
              <a:rPr lang="tr-TR" sz="1400" dirty="0"/>
              <a:t> </a:t>
            </a:r>
            <a:r>
              <a:rPr lang="tr-TR" sz="1400" dirty="0" err="1"/>
              <a:t>commercial</a:t>
            </a:r>
            <a:r>
              <a:rPr lang="tr-TR" sz="1400" dirty="0"/>
              <a:t> </a:t>
            </a:r>
            <a:r>
              <a:rPr lang="tr-TR" sz="1400" dirty="0" err="1"/>
              <a:t>terms</a:t>
            </a:r>
            <a:r>
              <a:rPr lang="tr-TR" sz="1400" dirty="0"/>
              <a:t>) kelimelerinden bazı hecelerin bir araya getirilmesiyle oluşturulmuş bir terimdir. </a:t>
            </a:r>
            <a:r>
              <a:rPr lang="tr-TR" sz="1400" dirty="0" err="1"/>
              <a:t>INCOTERMS'ler</a:t>
            </a:r>
            <a:r>
              <a:rPr lang="tr-TR" sz="1400" dirty="0"/>
              <a:t> ICC (</a:t>
            </a:r>
            <a:r>
              <a:rPr lang="tr-TR" sz="1400" dirty="0" err="1"/>
              <a:t>International</a:t>
            </a:r>
            <a:r>
              <a:rPr lang="tr-TR" sz="1400" dirty="0"/>
              <a:t> </a:t>
            </a:r>
            <a:r>
              <a:rPr lang="tr-TR" sz="1400" dirty="0" err="1"/>
              <a:t>Chamber</a:t>
            </a:r>
            <a:r>
              <a:rPr lang="tr-TR" sz="1400" dirty="0"/>
              <a:t> of </a:t>
            </a:r>
            <a:r>
              <a:rPr lang="tr-TR" sz="1400" dirty="0" err="1"/>
              <a:t>Commerce</a:t>
            </a:r>
            <a:r>
              <a:rPr lang="tr-TR" sz="1400" dirty="0"/>
              <a:t>) (Milletlerarası Ticaret Odası) (MTO) tarafından hazırlanmaktadır.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 err="1"/>
              <a:t>Incoterms</a:t>
            </a:r>
            <a:r>
              <a:rPr lang="tr-TR" sz="1400" dirty="0"/>
              <a:t> 2010’da teslim şekilleri 13’den 11’e düşürülmüştür.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Dört şart yürürlükten kaldırılmış, bu karşılık iki yeni teslim şekli oluşturulmuştur.</a:t>
            </a:r>
          </a:p>
          <a:p>
            <a:r>
              <a:rPr lang="tr-TR" sz="1400" b="1" dirty="0"/>
              <a:t>Tüm Taşıma </a:t>
            </a:r>
            <a:r>
              <a:rPr lang="tr-TR" sz="1400" b="1" dirty="0" err="1"/>
              <a:t>Modlarında</a:t>
            </a:r>
            <a:r>
              <a:rPr lang="tr-TR" sz="1400" b="1" dirty="0"/>
              <a:t> Kullanılan Teslim Şekilleri:</a:t>
            </a:r>
            <a:endParaRPr lang="tr-TR" sz="1400" dirty="0"/>
          </a:p>
          <a:p>
            <a:r>
              <a:rPr lang="tr-TR" sz="1400" b="1" dirty="0"/>
              <a:t>EXW</a:t>
            </a:r>
            <a:r>
              <a:rPr lang="tr-TR" sz="1400" dirty="0"/>
              <a:t>-</a:t>
            </a:r>
            <a:r>
              <a:rPr lang="tr-TR" sz="1400" dirty="0" err="1"/>
              <a:t>Ex</a:t>
            </a:r>
            <a:r>
              <a:rPr lang="tr-TR" sz="1400" dirty="0"/>
              <a:t> Works			Fabrikada Teslim</a:t>
            </a:r>
          </a:p>
          <a:p>
            <a:r>
              <a:rPr lang="tr-TR" sz="1400" b="1" dirty="0"/>
              <a:t>FCA</a:t>
            </a:r>
            <a:r>
              <a:rPr lang="tr-TR" sz="1400" dirty="0"/>
              <a:t>-</a:t>
            </a:r>
            <a:r>
              <a:rPr lang="tr-TR" sz="1400" dirty="0" err="1"/>
              <a:t>Free</a:t>
            </a:r>
            <a:r>
              <a:rPr lang="tr-TR" sz="1400" dirty="0"/>
              <a:t> </a:t>
            </a:r>
            <a:r>
              <a:rPr lang="tr-TR" sz="1400" dirty="0" err="1"/>
              <a:t>Carrier</a:t>
            </a:r>
            <a:r>
              <a:rPr lang="tr-TR" sz="1400" dirty="0"/>
              <a:t>			Taşıma Vasıtasının Yanında Teslim</a:t>
            </a:r>
          </a:p>
          <a:p>
            <a:r>
              <a:rPr lang="tr-TR" sz="1400" b="1" dirty="0"/>
              <a:t>CPT</a:t>
            </a:r>
            <a:r>
              <a:rPr lang="tr-TR" sz="1400" dirty="0"/>
              <a:t>-</a:t>
            </a:r>
            <a:r>
              <a:rPr lang="tr-TR" sz="1400" dirty="0" err="1"/>
              <a:t>Carriage</a:t>
            </a:r>
            <a:r>
              <a:rPr lang="tr-TR" sz="1400" dirty="0"/>
              <a:t> </a:t>
            </a:r>
            <a:r>
              <a:rPr lang="tr-TR" sz="1400" dirty="0" err="1"/>
              <a:t>Paid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			Navlun Ödenmiş</a:t>
            </a:r>
          </a:p>
          <a:p>
            <a:r>
              <a:rPr lang="tr-TR" sz="1400" b="1" dirty="0"/>
              <a:t>CIP-</a:t>
            </a:r>
            <a:r>
              <a:rPr lang="tr-TR" sz="1400" dirty="0" err="1"/>
              <a:t>Carriage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Insured</a:t>
            </a:r>
            <a:r>
              <a:rPr lang="tr-TR" sz="1400" dirty="0"/>
              <a:t> </a:t>
            </a:r>
            <a:r>
              <a:rPr lang="tr-TR" sz="1400" dirty="0" err="1"/>
              <a:t>Paid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	                   Navlun ve Sigorta Ödenmiş</a:t>
            </a:r>
          </a:p>
          <a:p>
            <a:r>
              <a:rPr lang="tr-TR" sz="1400" b="1" dirty="0"/>
              <a:t>DAT-</a:t>
            </a:r>
            <a:r>
              <a:rPr lang="tr-TR" sz="1400" dirty="0" err="1"/>
              <a:t>Delivered</a:t>
            </a:r>
            <a:r>
              <a:rPr lang="tr-TR" sz="1400" dirty="0"/>
              <a:t> At Terminal		Terminalde Teslim</a:t>
            </a:r>
          </a:p>
          <a:p>
            <a:r>
              <a:rPr lang="tr-TR" sz="1400" b="1" dirty="0"/>
              <a:t>DAP-</a:t>
            </a:r>
            <a:r>
              <a:rPr lang="tr-TR" sz="1400" dirty="0" err="1"/>
              <a:t>Delivered</a:t>
            </a:r>
            <a:r>
              <a:rPr lang="tr-TR" sz="1400" dirty="0"/>
              <a:t> At </a:t>
            </a:r>
            <a:r>
              <a:rPr lang="tr-TR" sz="1400" dirty="0" err="1"/>
              <a:t>Place</a:t>
            </a:r>
            <a:r>
              <a:rPr lang="tr-TR" sz="1400" dirty="0"/>
              <a:t>		Belirtilen Noktada Teslim</a:t>
            </a:r>
          </a:p>
          <a:p>
            <a:r>
              <a:rPr lang="tr-TR" sz="1400" b="1" dirty="0"/>
              <a:t>DDP-</a:t>
            </a:r>
            <a:r>
              <a:rPr lang="tr-TR" sz="1400" dirty="0" err="1"/>
              <a:t>Delivered</a:t>
            </a:r>
            <a:r>
              <a:rPr lang="tr-TR" sz="1400" dirty="0"/>
              <a:t> </a:t>
            </a:r>
            <a:r>
              <a:rPr lang="tr-TR" sz="1400" dirty="0" err="1"/>
              <a:t>Duty</a:t>
            </a:r>
            <a:r>
              <a:rPr lang="tr-TR" sz="1400" dirty="0"/>
              <a:t> </a:t>
            </a:r>
            <a:r>
              <a:rPr lang="tr-TR" sz="1400" dirty="0" err="1"/>
              <a:t>Paid</a:t>
            </a:r>
            <a:r>
              <a:rPr lang="tr-TR" sz="1400" dirty="0"/>
              <a:t>		Gümrük Vergileri Ödenmiş Olarak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Sadece Deniz ve İç Su Yolu Taşımalarında Kullanılan Teslim Şekilleri:</a:t>
            </a:r>
            <a:endParaRPr lang="tr-TR" sz="1400" dirty="0"/>
          </a:p>
          <a:p>
            <a:r>
              <a:rPr lang="tr-TR" sz="1400" b="1" dirty="0"/>
              <a:t>FAS-</a:t>
            </a:r>
            <a:r>
              <a:rPr lang="tr-TR" sz="1400" dirty="0" err="1"/>
              <a:t>Free</a:t>
            </a:r>
            <a:r>
              <a:rPr lang="tr-TR" sz="1400" dirty="0"/>
              <a:t> </a:t>
            </a:r>
            <a:r>
              <a:rPr lang="tr-TR" sz="1400" dirty="0" err="1"/>
              <a:t>Alongside</a:t>
            </a:r>
            <a:r>
              <a:rPr lang="tr-TR" sz="1400" dirty="0"/>
              <a:t> </a:t>
            </a:r>
            <a:r>
              <a:rPr lang="tr-TR" sz="1400" dirty="0" err="1"/>
              <a:t>Ship</a:t>
            </a:r>
            <a:r>
              <a:rPr lang="tr-TR" sz="1400" dirty="0"/>
              <a:t>		Geminin Yanına Teslim</a:t>
            </a:r>
          </a:p>
          <a:p>
            <a:r>
              <a:rPr lang="tr-TR" sz="1400" b="1" dirty="0"/>
              <a:t>FOB</a:t>
            </a:r>
            <a:r>
              <a:rPr lang="tr-TR" sz="1400" dirty="0"/>
              <a:t>-</a:t>
            </a:r>
            <a:r>
              <a:rPr lang="tr-TR" sz="1400" dirty="0" err="1"/>
              <a:t>Free</a:t>
            </a:r>
            <a:r>
              <a:rPr lang="tr-TR" sz="1400" dirty="0"/>
              <a:t> On Board			Gemiye Yükleyerek Teslim</a:t>
            </a:r>
          </a:p>
          <a:p>
            <a:r>
              <a:rPr lang="tr-TR" sz="1400" b="1" dirty="0"/>
              <a:t>CFR</a:t>
            </a:r>
            <a:r>
              <a:rPr lang="tr-TR" sz="1400" dirty="0"/>
              <a:t>-</a:t>
            </a:r>
            <a:r>
              <a:rPr lang="tr-TR" sz="1400" dirty="0" err="1"/>
              <a:t>Cost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Freight</a:t>
            </a:r>
            <a:r>
              <a:rPr lang="tr-TR" sz="1400" dirty="0"/>
              <a:t>			Mal Bedeli ve Navlun Ödenmiş Olarak</a:t>
            </a:r>
          </a:p>
          <a:p>
            <a:r>
              <a:rPr lang="tr-TR" sz="1400" b="1" dirty="0"/>
              <a:t>CIF</a:t>
            </a:r>
            <a:r>
              <a:rPr lang="tr-TR" sz="1400" dirty="0"/>
              <a:t>-</a:t>
            </a:r>
            <a:r>
              <a:rPr lang="tr-TR" sz="1400" dirty="0" err="1"/>
              <a:t>Cost</a:t>
            </a:r>
            <a:r>
              <a:rPr lang="tr-TR" sz="1400" dirty="0"/>
              <a:t>,</a:t>
            </a:r>
            <a:r>
              <a:rPr lang="tr-TR" sz="1400" dirty="0" err="1"/>
              <a:t>İnsurance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Freight</a:t>
            </a:r>
            <a:r>
              <a:rPr lang="tr-TR" sz="1400" dirty="0"/>
              <a:t>		Mal Bedeli, Sigorta ve Navlun Ödenmiş Olarak</a:t>
            </a:r>
          </a:p>
          <a:p>
            <a:endParaRPr lang="tr-TR" sz="1400" dirty="0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31467C-E53C-4ACB-A8D8-C5281B75B82C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288" y="1412875"/>
          <a:ext cx="8569325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Çalışma Sayfası" r:id="rId5" imgW="7022708" imgH="4495841" progId="Excel.Sheet.8">
                  <p:embed/>
                </p:oleObj>
              </mc:Choice>
              <mc:Fallback>
                <p:oleObj name="Çalışma Sayfası" r:id="rId5" imgW="7022708" imgH="449584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8569325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DF4EF-FAB7-4347-8D9E-ACA47D74FF02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3850" y="1412875"/>
          <a:ext cx="8569325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Çalışma Sayfası" r:id="rId5" imgW="7022708" imgH="4523202" progId="Excel.Sheet.8">
                  <p:embed/>
                </p:oleObj>
              </mc:Choice>
              <mc:Fallback>
                <p:oleObj name="Çalışma Sayfası" r:id="rId5" imgW="7022708" imgH="45232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8569325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C0C65-1B7F-4819-9474-2B567C5E04E7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9750" y="1341438"/>
          <a:ext cx="8785225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Çalışma Sayfası" r:id="rId5" imgW="7022708" imgH="4803653" progId="Excel.Sheet.8">
                  <p:embed/>
                </p:oleObj>
              </mc:Choice>
              <mc:Fallback>
                <p:oleObj name="Çalışma Sayfası" r:id="rId5" imgW="7022708" imgH="480365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8785225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4291E-8E6A-4D4C-A5AE-4FE8BE76F59A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3 Metin kutusu"/>
          <p:cNvSpPr txBox="1">
            <a:spLocks noChangeArrowheads="1"/>
          </p:cNvSpPr>
          <p:nvPr/>
        </p:nvSpPr>
        <p:spPr bwMode="auto">
          <a:xfrm>
            <a:off x="395288" y="1557338"/>
            <a:ext cx="8353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50825" y="1341438"/>
          <a:ext cx="8569325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Çalışma Sayfası" r:id="rId5" imgW="7022708" imgH="4876735" progId="Excel.Sheet.8">
                  <p:embed/>
                </p:oleObj>
              </mc:Choice>
              <mc:Fallback>
                <p:oleObj name="Çalışma Sayfası" r:id="rId5" imgW="7022708" imgH="4876735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8569325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DA67D4-6805-4492-A728-8CDA0DD6FBF2}" type="datetime1">
              <a:rPr lang="tr-TR" smtClean="0"/>
              <a:pPr>
                <a:defRPr/>
              </a:pPr>
              <a:t>08.03.2019</a:t>
            </a:fld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927</TotalTime>
  <Words>198</Words>
  <Application>Microsoft Office PowerPoint</Application>
  <PresentationFormat>Ekran Gösterisi (4:3)</PresentationFormat>
  <Paragraphs>123</Paragraphs>
  <Slides>21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Akış</vt:lpstr>
      <vt:lpstr>Çalışma Sayfası</vt:lpstr>
      <vt:lpstr>Worksheet</vt:lpstr>
      <vt:lpstr>PowerPoint Sunusu</vt:lpstr>
      <vt:lpstr>TESLİM ŞEKİLLERİNDE AMAÇ;  MALLARIN TESLİMİ İLE İLGİLİ ORTAYA ÇIKACAK YÜKÜMLÜLÜKLERİN KİMİN TARAFINDAN ÜSTLENİLECEĞİDİR</vt:lpstr>
      <vt:lpstr>INCOTERMS 2010’E GÖRE DÜZENLENEN TESLİM ŞEKİLLERİ DÖRT GRUPTA TOPLANMIŞTIR.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Emre Mumcu</dc:creator>
  <cp:lastModifiedBy>OZAN</cp:lastModifiedBy>
  <cp:revision>247</cp:revision>
  <dcterms:created xsi:type="dcterms:W3CDTF">2010-10-07T06:41:00Z</dcterms:created>
  <dcterms:modified xsi:type="dcterms:W3CDTF">2019-03-08T17:17:34Z</dcterms:modified>
</cp:coreProperties>
</file>